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5"/>
  </p:notesMasterIdLst>
  <p:handoutMasterIdLst>
    <p:handoutMasterId r:id="rId46"/>
  </p:handoutMasterIdLst>
  <p:sldIdLst>
    <p:sldId id="281" r:id="rId3"/>
    <p:sldId id="371" r:id="rId4"/>
    <p:sldId id="616" r:id="rId5"/>
    <p:sldId id="649" r:id="rId6"/>
    <p:sldId id="618" r:id="rId7"/>
    <p:sldId id="619" r:id="rId8"/>
    <p:sldId id="621" r:id="rId9"/>
    <p:sldId id="622" r:id="rId10"/>
    <p:sldId id="624" r:id="rId11"/>
    <p:sldId id="620" r:id="rId12"/>
    <p:sldId id="625" r:id="rId13"/>
    <p:sldId id="623" r:id="rId14"/>
    <p:sldId id="626" r:id="rId15"/>
    <p:sldId id="627" r:id="rId16"/>
    <p:sldId id="628" r:id="rId17"/>
    <p:sldId id="629" r:id="rId18"/>
    <p:sldId id="631" r:id="rId19"/>
    <p:sldId id="632" r:id="rId20"/>
    <p:sldId id="630" r:id="rId21"/>
    <p:sldId id="641" r:id="rId22"/>
    <p:sldId id="642" r:id="rId23"/>
    <p:sldId id="633" r:id="rId24"/>
    <p:sldId id="634" r:id="rId25"/>
    <p:sldId id="635" r:id="rId26"/>
    <p:sldId id="636" r:id="rId27"/>
    <p:sldId id="637" r:id="rId28"/>
    <p:sldId id="638" r:id="rId29"/>
    <p:sldId id="639" r:id="rId30"/>
    <p:sldId id="640" r:id="rId31"/>
    <p:sldId id="583" r:id="rId32"/>
    <p:sldId id="646" r:id="rId33"/>
    <p:sldId id="647" r:id="rId34"/>
    <p:sldId id="615" r:id="rId35"/>
    <p:sldId id="598" r:id="rId36"/>
    <p:sldId id="643" r:id="rId37"/>
    <p:sldId id="546" r:id="rId38"/>
    <p:sldId id="644" r:id="rId39"/>
    <p:sldId id="529" r:id="rId40"/>
    <p:sldId id="538" r:id="rId41"/>
    <p:sldId id="537" r:id="rId42"/>
    <p:sldId id="542" r:id="rId43"/>
    <p:sldId id="574" r:id="rId44"/>
  </p:sldIdLst>
  <p:sldSz cx="6858000" cy="5143500"/>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1" autoAdjust="0"/>
    <p:restoredTop sz="70341" autoAdjust="0"/>
  </p:normalViewPr>
  <p:slideViewPr>
    <p:cSldViewPr>
      <p:cViewPr>
        <p:scale>
          <a:sx n="84" d="100"/>
          <a:sy n="84" d="100"/>
        </p:scale>
        <p:origin x="1264" y="144"/>
      </p:cViewPr>
      <p:guideLst>
        <p:guide orient="horz" pos="1620"/>
        <p:guide pos="2160"/>
      </p:guideLst>
    </p:cSldViewPr>
  </p:slideViewPr>
  <p:notesTextViewPr>
    <p:cViewPr>
      <p:scale>
        <a:sx n="100" d="100"/>
        <a:sy n="100" d="100"/>
      </p:scale>
      <p:origin x="0" y="0"/>
    </p:cViewPr>
  </p:notesTextViewPr>
  <p:sorterViewPr>
    <p:cViewPr>
      <p:scale>
        <a:sx n="131" d="100"/>
        <a:sy n="131" d="100"/>
      </p:scale>
      <p:origin x="0" y="-411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Stewart\Documents\AAA%20Work\IRAP%20-%20UAS%20Market%20Report\Data%20Bases%20to%20Accompany%20Canadian%20Civil%20UAS%202014.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Stewart\Documents\AAA%20Work\IRAP%20-%20UAS%20Market%20Report\Data%20Bases%20to%20Accompany%20Canadian%20Civil%20UAS%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CA" dirty="0"/>
              <a:t>"Identified"</a:t>
            </a:r>
            <a:r>
              <a:rPr lang="en-CA" baseline="0" dirty="0"/>
              <a:t> </a:t>
            </a:r>
            <a:r>
              <a:rPr lang="en-CA" dirty="0"/>
              <a:t>UAS Companies - 2014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'Identified Cdn UAS Companies'!$V$52:$V$56</c:f>
              <c:strCache>
                <c:ptCount val="5"/>
                <c:pt idx="0">
                  <c:v>operators</c:v>
                </c:pt>
                <c:pt idx="1">
                  <c:v>manufacturers/distributors</c:v>
                </c:pt>
                <c:pt idx="2">
                  <c:v>components or control companies</c:v>
                </c:pt>
                <c:pt idx="3">
                  <c:v> sensors or sensor systems companies</c:v>
                </c:pt>
                <c:pt idx="4">
                  <c:v> data and information processing service companies</c:v>
                </c:pt>
              </c:strCache>
            </c:strRef>
          </c:cat>
          <c:val>
            <c:numRef>
              <c:f>'Identified Cdn UAS Companies'!$W$52:$W$56</c:f>
              <c:numCache>
                <c:formatCode>General</c:formatCode>
                <c:ptCount val="5"/>
                <c:pt idx="0">
                  <c:v>70.0</c:v>
                </c:pt>
                <c:pt idx="1">
                  <c:v>35.0</c:v>
                </c:pt>
                <c:pt idx="2">
                  <c:v>85.0</c:v>
                </c:pt>
                <c:pt idx="3">
                  <c:v>44.0</c:v>
                </c:pt>
                <c:pt idx="4">
                  <c:v>19.0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CA" dirty="0"/>
              <a:t>What UAS Operators </a:t>
            </a:r>
            <a:r>
              <a:rPr lang="en-CA" dirty="0" smtClean="0"/>
              <a:t>Are </a:t>
            </a:r>
            <a:r>
              <a:rPr lang="en-CA" dirty="0"/>
              <a:t>Doing.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3"/>
              <c:layout>
                <c:manualLayout>
                  <c:x val="0.0521313308058715"/>
                  <c:y val="-0.0034576675158252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5"/>
              <c:layout>
                <c:manualLayout>
                  <c:x val="0.0590683494810062"/>
                  <c:y val="0.0223130886212753"/>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'Identified Cdn UAS Companies'!$L$1:$S$1</c:f>
              <c:strCache>
                <c:ptCount val="8"/>
                <c:pt idx="0">
                  <c:v>Mapping and Survey</c:v>
                </c:pt>
                <c:pt idx="1">
                  <c:v>Aerial photo</c:v>
                </c:pt>
                <c:pt idx="2">
                  <c:v>Inspection</c:v>
                </c:pt>
                <c:pt idx="3">
                  <c:v>Surveillance</c:v>
                </c:pt>
                <c:pt idx="4">
                  <c:v>Agriculture</c:v>
                </c:pt>
                <c:pt idx="5">
                  <c:v>Real Estate</c:v>
                </c:pt>
                <c:pt idx="6">
                  <c:v>Policing</c:v>
                </c:pt>
                <c:pt idx="7">
                  <c:v>Other - Unspecified</c:v>
                </c:pt>
              </c:strCache>
            </c:strRef>
          </c:cat>
          <c:val>
            <c:numRef>
              <c:f>'Identified Cdn UAS Companies'!$L$2:$S$2</c:f>
              <c:numCache>
                <c:formatCode>General</c:formatCode>
                <c:ptCount val="8"/>
                <c:pt idx="0">
                  <c:v>26.0</c:v>
                </c:pt>
                <c:pt idx="1">
                  <c:v>27.0</c:v>
                </c:pt>
                <c:pt idx="2">
                  <c:v>7.0</c:v>
                </c:pt>
                <c:pt idx="3">
                  <c:v>2.0</c:v>
                </c:pt>
                <c:pt idx="4">
                  <c:v>3.0</c:v>
                </c:pt>
                <c:pt idx="5">
                  <c:v>3.0</c:v>
                </c:pt>
                <c:pt idx="6">
                  <c:v>6.0</c:v>
                </c:pt>
                <c:pt idx="7">
                  <c:v>9.0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56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008438" y="0"/>
            <a:ext cx="3067050" cy="455613"/>
          </a:xfrm>
          <a:prstGeom prst="rect">
            <a:avLst/>
          </a:prstGeom>
        </p:spPr>
        <p:txBody>
          <a:bodyPr vert="horz" lIns="91440" tIns="45720" rIns="91440" bIns="45720" rtlCol="0"/>
          <a:lstStyle>
            <a:lvl1pPr algn="r">
              <a:defRPr sz="1200"/>
            </a:lvl1pPr>
          </a:lstStyle>
          <a:p>
            <a:fld id="{FD7C59D0-AA80-4841-97AD-89FD8414B4F0}" type="datetimeFigureOut">
              <a:rPr lang="en-CA" smtClean="0"/>
              <a:t>2015-11-26</a:t>
            </a:fld>
            <a:endParaRPr lang="en-CA"/>
          </a:p>
        </p:txBody>
      </p:sp>
      <p:sp>
        <p:nvSpPr>
          <p:cNvPr id="4" name="Footer Placeholder 3"/>
          <p:cNvSpPr>
            <a:spLocks noGrp="1"/>
          </p:cNvSpPr>
          <p:nvPr>
            <p:ph type="ftr" sz="quarter" idx="2"/>
          </p:nvPr>
        </p:nvSpPr>
        <p:spPr>
          <a:xfrm>
            <a:off x="0" y="8621713"/>
            <a:ext cx="3067050" cy="4556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008438" y="8621713"/>
            <a:ext cx="3067050" cy="455612"/>
          </a:xfrm>
          <a:prstGeom prst="rect">
            <a:avLst/>
          </a:prstGeom>
        </p:spPr>
        <p:txBody>
          <a:bodyPr vert="horz" lIns="91440" tIns="45720" rIns="91440" bIns="45720" rtlCol="0" anchor="b"/>
          <a:lstStyle>
            <a:lvl1pPr algn="r">
              <a:defRPr sz="1200"/>
            </a:lvl1pPr>
          </a:lstStyle>
          <a:p>
            <a:fld id="{E52E75E7-66A8-4991-A3E7-0F99D90A84C3}" type="slidenum">
              <a:rPr lang="en-CA" smtClean="0"/>
              <a:t>‹#›</a:t>
            </a:fld>
            <a:endParaRPr lang="en-CA"/>
          </a:p>
        </p:txBody>
      </p:sp>
    </p:spTree>
    <p:extLst>
      <p:ext uri="{BB962C8B-B14F-4D97-AF65-F5344CB8AC3E}">
        <p14:creationId xmlns:p14="http://schemas.microsoft.com/office/powerpoint/2010/main" val="297664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5FFB10C6-1DAB-4767-B424-5B4FC19DEEE5}" type="datetimeFigureOut">
              <a:rPr lang="en-US" smtClean="0"/>
              <a:t>11/26/15</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74B4A348-AA07-4D19-8658-9F391985D029}" type="slidenum">
              <a:rPr lang="en-US" smtClean="0"/>
              <a:t>‹#›</a:t>
            </a:fld>
            <a:endParaRPr lang="en-US" dirty="0"/>
          </a:p>
        </p:txBody>
      </p:sp>
    </p:spTree>
    <p:extLst>
      <p:ext uri="{BB962C8B-B14F-4D97-AF65-F5344CB8AC3E}">
        <p14:creationId xmlns:p14="http://schemas.microsoft.com/office/powerpoint/2010/main" val="385888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0" Type="http://schemas.openxmlformats.org/officeDocument/2006/relationships/hyperlink" Target="https://en.wikipedia.org/w/index.php?title=Dayton-Wright_Bug&amp;action=edit&amp;redlink=1" TargetMode="External"/><Relationship Id="rId21" Type="http://schemas.openxmlformats.org/officeDocument/2006/relationships/hyperlink" Target="https://en.wikipedia.org/wiki/Horsepower" TargetMode="External"/><Relationship Id="rId22" Type="http://schemas.openxmlformats.org/officeDocument/2006/relationships/hyperlink" Target="https://en.wikipedia.org/wiki/Ford_Motor_Company" TargetMode="External"/><Relationship Id="rId23" Type="http://schemas.openxmlformats.org/officeDocument/2006/relationships/hyperlink" Target="https://en.wikipedia.org/wiki/Kettering_Bug#cite_note-2" TargetMode="External"/><Relationship Id="rId24" Type="http://schemas.openxmlformats.org/officeDocument/2006/relationships/hyperlink" Target="https://en.wikipedia.org/wiki/Kettering_Bug#cite_note-SVUP-1" TargetMode="External"/><Relationship Id="rId25" Type="http://schemas.openxmlformats.org/officeDocument/2006/relationships/hyperlink" Target="https://en.wikipedia.org/wiki/Wright_Brothers" TargetMode="External"/><Relationship Id="rId26" Type="http://schemas.openxmlformats.org/officeDocument/2006/relationships/hyperlink" Target="https://en.wikipedia.org/wiki/Gyroscope" TargetMode="External"/><Relationship Id="rId27" Type="http://schemas.openxmlformats.org/officeDocument/2006/relationships/hyperlink" Target="https://en.wikipedia.org/wiki/Manometer#Aneroid" TargetMode="External"/><Relationship Id="rId28" Type="http://schemas.openxmlformats.org/officeDocument/2006/relationships/hyperlink" Target="https://en.wikipedia.org/wiki/Air" TargetMode="External"/><Relationship Id="rId29" Type="http://schemas.openxmlformats.org/officeDocument/2006/relationships/hyperlink" Target="https://en.wikipedia.org/wiki/U.S._Army_Signal_Corps"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en.wikipedia.org/wiki/World_War_I" TargetMode="External"/><Relationship Id="rId4" Type="http://schemas.openxmlformats.org/officeDocument/2006/relationships/hyperlink" Target="https://en.wikipedia.org/wiki/Elmer_Sperry" TargetMode="External"/><Relationship Id="rId5" Type="http://schemas.openxmlformats.org/officeDocument/2006/relationships/hyperlink" Target="https://en.wikipedia.org/wiki/US_Navy" TargetMode="External"/><Relationship Id="rId30" Type="http://schemas.openxmlformats.org/officeDocument/2006/relationships/hyperlink" Target="https://en.wikipedia.org/wiki/Kettering_Bug#cite_note-3" TargetMode="External"/><Relationship Id="rId31" Type="http://schemas.openxmlformats.org/officeDocument/2006/relationships/hyperlink" Target="https://en.wikipedia.org/wiki/Kettering_Bug#cite_note-4" TargetMode="External"/><Relationship Id="rId32" Type="http://schemas.openxmlformats.org/officeDocument/2006/relationships/hyperlink" Target="https://en.wikipedia.org/wiki/Kettering_Bug#cite_note-5" TargetMode="External"/><Relationship Id="rId9" Type="http://schemas.openxmlformats.org/officeDocument/2006/relationships/hyperlink" Target="https://en.wikipedia.org/wiki/Handling_qualities" TargetMode="External"/><Relationship Id="rId6" Type="http://schemas.openxmlformats.org/officeDocument/2006/relationships/hyperlink" Target="https://en.wikipedia.org/wiki/Gyroscopes" TargetMode="External"/><Relationship Id="rId7" Type="http://schemas.openxmlformats.org/officeDocument/2006/relationships/hyperlink" Target="https://en.wikipedia.org/wiki/Sperry_Gyroscope_Company" TargetMode="External"/><Relationship Id="rId8" Type="http://schemas.openxmlformats.org/officeDocument/2006/relationships/hyperlink" Target="https://en.wikipedia.org/wiki/Destroyer" TargetMode="External"/><Relationship Id="rId33" Type="http://schemas.openxmlformats.org/officeDocument/2006/relationships/hyperlink" Target="https://en.wikipedia.org/wiki/World_War_II" TargetMode="External"/><Relationship Id="rId34" Type="http://schemas.openxmlformats.org/officeDocument/2006/relationships/hyperlink" Target="https://en.wikipedia.org/wiki/U.S._Army_Air_Service" TargetMode="External"/><Relationship Id="rId10" Type="http://schemas.openxmlformats.org/officeDocument/2006/relationships/hyperlink" Target="https://en.wikipedia.org/wiki/Marmon_Motor_Car_Company" TargetMode="External"/><Relationship Id="rId11" Type="http://schemas.openxmlformats.org/officeDocument/2006/relationships/hyperlink" Target="https://en.wikipedia.org/wiki/Long_Island_Motor_Parkway" TargetMode="External"/><Relationship Id="rId12" Type="http://schemas.openxmlformats.org/officeDocument/2006/relationships/hyperlink" Target="https://en.wikipedia.org/wiki/Long_Island_Rail_Road" TargetMode="External"/><Relationship Id="rId13" Type="http://schemas.openxmlformats.org/officeDocument/2006/relationships/hyperlink" Target="https://en.wikipedia.org/wiki/Farmingdale,_New_York" TargetMode="External"/><Relationship Id="rId14" Type="http://schemas.openxmlformats.org/officeDocument/2006/relationships/hyperlink" Target="https://en.wikipedia.org/wiki/Carl_Norden" TargetMode="External"/><Relationship Id="rId15" Type="http://schemas.openxmlformats.org/officeDocument/2006/relationships/hyperlink" Target="https://en.wikipedia.org/wiki/Charles_Kettering" TargetMode="External"/><Relationship Id="rId16" Type="http://schemas.openxmlformats.org/officeDocument/2006/relationships/hyperlink" Target="https://en.wikipedia.org/wiki/Dayton,_Ohio" TargetMode="External"/><Relationship Id="rId17" Type="http://schemas.openxmlformats.org/officeDocument/2006/relationships/hyperlink" Target="https://en.wikipedia.org/wiki/Dayton-Wright_Airplane_Company" TargetMode="External"/><Relationship Id="rId18" Type="http://schemas.openxmlformats.org/officeDocument/2006/relationships/hyperlink" Target="https://en.wikipedia.org/wiki/Orville_Wright" TargetMode="External"/><Relationship Id="rId19" Type="http://schemas.openxmlformats.org/officeDocument/2006/relationships/hyperlink" Target="https://en.wikipedia.org/wiki/Elmer_Ambrose_Sperry" TargetMode="External"/></Relationships>
</file>

<file path=ppt/notesSlides/_rels/notesSlide11.xml.rels><?xml version="1.0" encoding="UTF-8" standalone="yes"?>
<Relationships xmlns="http://schemas.openxmlformats.org/package/2006/relationships"><Relationship Id="rId20" Type="http://schemas.openxmlformats.org/officeDocument/2006/relationships/hyperlink" Target="https://en.wikipedia.org/wiki/Carl_Andrew_Spaatz" TargetMode="External"/><Relationship Id="rId21" Type="http://schemas.openxmlformats.org/officeDocument/2006/relationships/hyperlink" Target="https://en.wikipedia.org/wiki/Operation_Aphrodite#cite_note-4" TargetMode="External"/><Relationship Id="rId22" Type="http://schemas.openxmlformats.org/officeDocument/2006/relationships/hyperlink" Target="https://en.wikipedia.org/wiki/Boeing_B-17_Flying_Fortress" TargetMode="External"/><Relationship Id="rId23" Type="http://schemas.openxmlformats.org/officeDocument/2006/relationships/hyperlink" Target="https://en.wikipedia.org/wiki/Transceiver" TargetMode="External"/><Relationship Id="rId24" Type="http://schemas.openxmlformats.org/officeDocument/2006/relationships/hyperlink" Target="https://en.wikipedia.org/wiki/Aircraft_canopy" TargetMode="External"/><Relationship Id="rId25" Type="http://schemas.openxmlformats.org/officeDocument/2006/relationships/hyperlink" Target="https://en.wikipedia.org/wiki/Azon" TargetMode="External"/><Relationship Id="rId26" Type="http://schemas.openxmlformats.org/officeDocument/2006/relationships/hyperlink" Target="https://en.wikipedia.org/wiki/Operation_Aphrodite#cite_note-9" TargetMode="External"/><Relationship Id="rId27" Type="http://schemas.openxmlformats.org/officeDocument/2006/relationships/hyperlink" Target="https://en.wikipedia.org/wiki/Radio_control" TargetMode="External"/><Relationship Id="rId28" Type="http://schemas.openxmlformats.org/officeDocument/2006/relationships/hyperlink" Target="https://en.wikipedia.org/wiki/Television_camera" TargetMode="External"/><Relationship Id="rId29" Type="http://schemas.openxmlformats.org/officeDocument/2006/relationships/hyperlink" Target="https://en.wikipedia.org/wiki/Torpex" TargetMode="External"/><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en.wikipedia.org/wiki/World_War_II" TargetMode="External"/><Relationship Id="rId4" Type="http://schemas.openxmlformats.org/officeDocument/2006/relationships/hyperlink" Target="https://en.wikipedia.org/wiki/Code_name" TargetMode="External"/><Relationship Id="rId5" Type="http://schemas.openxmlformats.org/officeDocument/2006/relationships/hyperlink" Target="https://en.wikipedia.org/wiki/United_States_Army_Air_Forces" TargetMode="External"/><Relationship Id="rId30" Type="http://schemas.openxmlformats.org/officeDocument/2006/relationships/hyperlink" Target="https://en.wikipedia.org/wiki/Norfolk" TargetMode="External"/><Relationship Id="rId31" Type="http://schemas.openxmlformats.org/officeDocument/2006/relationships/hyperlink" Target="https://en.wikipedia.org/wiki/RAF_Fersfield" TargetMode="External"/><Relationship Id="rId32" Type="http://schemas.openxmlformats.org/officeDocument/2006/relationships/hyperlink" Target="https://en.wikipedia.org/wiki/RAF_Woodbridge" TargetMode="External"/><Relationship Id="rId9" Type="http://schemas.openxmlformats.org/officeDocument/2006/relationships/hyperlink" Target="https://en.wikipedia.org/wiki/Precision-guided_munition" TargetMode="External"/><Relationship Id="rId6" Type="http://schemas.openxmlformats.org/officeDocument/2006/relationships/hyperlink" Target="https://en.wikipedia.org/wiki/United_States_Navy" TargetMode="External"/><Relationship Id="rId7" Type="http://schemas.openxmlformats.org/officeDocument/2006/relationships/hyperlink" Target="https://en.wikipedia.org/wiki/B-17_Flying_Fortress_variants" TargetMode="External"/><Relationship Id="rId8" Type="http://schemas.openxmlformats.org/officeDocument/2006/relationships/hyperlink" Target="https://en.wikipedia.org/wiki/PB4Y" TargetMode="External"/><Relationship Id="rId33" Type="http://schemas.openxmlformats.org/officeDocument/2006/relationships/hyperlink" Target="https://en.wikipedia.org/wiki/Takeoff" TargetMode="External"/><Relationship Id="rId34" Type="http://schemas.openxmlformats.org/officeDocument/2006/relationships/hyperlink" Target="https://en.wikipedia.org/wiki/Cockpit" TargetMode="External"/><Relationship Id="rId10" Type="http://schemas.openxmlformats.org/officeDocument/2006/relationships/hyperlink" Target="https://en.wikipedia.org/wiki/Operation_Crossbow" TargetMode="External"/><Relationship Id="rId11" Type="http://schemas.openxmlformats.org/officeDocument/2006/relationships/hyperlink" Target="https://en.wikipedia.org/wiki/Operation_Aphrodite#cite_note-2" TargetMode="External"/><Relationship Id="rId12" Type="http://schemas.openxmlformats.org/officeDocument/2006/relationships/hyperlink" Target="https://en.wikipedia.org/wiki/Operation_Aphrodite#cite_note-3" TargetMode="External"/><Relationship Id="rId13" Type="http://schemas.openxmlformats.org/officeDocument/2006/relationships/hyperlink" Target="https://en.wikipedia.org/wiki/Explosive_material" TargetMode="External"/><Relationship Id="rId14" Type="http://schemas.openxmlformats.org/officeDocument/2006/relationships/hyperlink" Target="https://en.wikipedia.org/wiki/U-boat" TargetMode="External"/><Relationship Id="rId15" Type="http://schemas.openxmlformats.org/officeDocument/2006/relationships/hyperlink" Target="https://en.wikipedia.org/wiki/V-weapon" TargetMode="External"/><Relationship Id="rId16" Type="http://schemas.openxmlformats.org/officeDocument/2006/relationships/hyperlink" Target="https://en.wikipedia.org/wiki/Tallboy_bomb" TargetMode="External"/><Relationship Id="rId17" Type="http://schemas.openxmlformats.org/officeDocument/2006/relationships/hyperlink" Target="https://en.wikipedia.org/wiki/Grand_Slam_bomb" TargetMode="External"/><Relationship Id="rId18" Type="http://schemas.openxmlformats.org/officeDocument/2006/relationships/hyperlink" Target="https://en.wikipedia.org/wiki/Joseph_P._Kennedy,_Jr." TargetMode="External"/><Relationship Id="rId19" Type="http://schemas.openxmlformats.org/officeDocument/2006/relationships/hyperlink" Target="https://en.wikipedia.org/wiki/John_F._Kennedy" TargetMode="External"/></Relationships>
</file>

<file path=ppt/notesSlides/_rels/notesSlide12.xml.rels><?xml version="1.0" encoding="UTF-8" standalone="yes"?>
<Relationships xmlns="http://schemas.openxmlformats.org/package/2006/relationships"><Relationship Id="rId11" Type="http://schemas.openxmlformats.org/officeDocument/2006/relationships/hyperlink" Target="https://en.wikipedia.org/wiki/US_Navy" TargetMode="External"/><Relationship Id="rId12" Type="http://schemas.openxmlformats.org/officeDocument/2006/relationships/hyperlink" Target="https://en.wikipedia.org/wiki/Van_Nuys_Airport" TargetMode="External"/><Relationship Id="rId13" Type="http://schemas.openxmlformats.org/officeDocument/2006/relationships/hyperlink" Target="https://en.wikipedia.org/wiki/Los_Angeles" TargetMode="External"/><Relationship Id="rId14" Type="http://schemas.openxmlformats.org/officeDocument/2006/relationships/hyperlink" Target="https://en.wikipedia.org/wiki/David_Conover" TargetMode="External"/><Relationship Id="rId15" Type="http://schemas.openxmlformats.org/officeDocument/2006/relationships/hyperlink" Target="https://en.wikipedia.org/wiki/Marilyn_Monroe" TargetMode="External"/><Relationship Id="rId16" Type="http://schemas.openxmlformats.org/officeDocument/2006/relationships/hyperlink" Target="https://en.wikipedia.org/wiki/Radioplane_OQ-2#cite_note-2" TargetMode="External"/><Relationship Id="rId17" Type="http://schemas.openxmlformats.org/officeDocument/2006/relationships/hyperlink" Target="https://en.wikipedia.org/wiki/Radioplane_OQ-2#cite_note-3" TargetMode="External"/><Relationship Id="rId18" Type="http://schemas.openxmlformats.org/officeDocument/2006/relationships/hyperlink" Target="https://en.wikipedia.org/wiki/Northrop_Corporation" TargetMode="External"/><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en.wikipedia.org/wiki/Unmanned_aerial_vehicle" TargetMode="External"/><Relationship Id="rId4" Type="http://schemas.openxmlformats.org/officeDocument/2006/relationships/hyperlink" Target="https://en.wikipedia.org/wiki/United_States" TargetMode="External"/><Relationship Id="rId5" Type="http://schemas.openxmlformats.org/officeDocument/2006/relationships/hyperlink" Target="https://en.wikipedia.org/wiki/World_War_II" TargetMode="External"/><Relationship Id="rId6" Type="http://schemas.openxmlformats.org/officeDocument/2006/relationships/hyperlink" Target="https://en.wikipedia.org/w/index.php?title=Radioplane_OQ-2&amp;action=edit&amp;section=1" TargetMode="External"/><Relationship Id="rId7" Type="http://schemas.openxmlformats.org/officeDocument/2006/relationships/hyperlink" Target="https://en.wikipedia.org/wiki/Radio_controlled" TargetMode="External"/><Relationship Id="rId8" Type="http://schemas.openxmlformats.org/officeDocument/2006/relationships/hyperlink" Target="https://en.wikipedia.org/wiki/Reginald_Denny_(actor)" TargetMode="External"/><Relationship Id="rId9" Type="http://schemas.openxmlformats.org/officeDocument/2006/relationships/hyperlink" Target="https://en.wikipedia.org/wiki/US_Army" TargetMode="External"/><Relationship Id="rId10" Type="http://schemas.openxmlformats.org/officeDocument/2006/relationships/hyperlink" Target="https://en.wikipedia.org/wiki/Radioplane_OQ-2#cite_note-1" TargetMode="External"/></Relationships>
</file>

<file path=ppt/notesSlides/_rels/notesSlide13.xml.rels><?xml version="1.0" encoding="UTF-8" standalone="yes"?>
<Relationships xmlns="http://schemas.openxmlformats.org/package/2006/relationships"><Relationship Id="rId9" Type="http://schemas.openxmlformats.org/officeDocument/2006/relationships/hyperlink" Target="https://en.wikipedia.org/wiki/Teledyne_CAE_J69" TargetMode="External"/><Relationship Id="rId20" Type="http://schemas.openxmlformats.org/officeDocument/2006/relationships/hyperlink" Target="https://en.wikipedia.org/wiki/ADM-20C_Quail" TargetMode="External"/><Relationship Id="rId21" Type="http://schemas.openxmlformats.org/officeDocument/2006/relationships/hyperlink" Target="https://en.wikipedia.org/wiki/GPS" TargetMode="External"/><Relationship Id="rId22" Type="http://schemas.openxmlformats.org/officeDocument/2006/relationships/hyperlink" Target="http://www.designation-systems.net/dusrm/m-103.html" TargetMode="External"/><Relationship Id="rId10" Type="http://schemas.openxmlformats.org/officeDocument/2006/relationships/hyperlink" Target="https://en.wikipedia.org/wiki/Pound-force" TargetMode="External"/><Relationship Id="rId11" Type="http://schemas.openxmlformats.org/officeDocument/2006/relationships/hyperlink" Target="https://en.wikipedia.org/wiki/Newton_(unit)" TargetMode="External"/><Relationship Id="rId12" Type="http://schemas.openxmlformats.org/officeDocument/2006/relationships/hyperlink" Target="https://en.wikipedia.org/wiki/US_Navy" TargetMode="External"/><Relationship Id="rId13" Type="http://schemas.openxmlformats.org/officeDocument/2006/relationships/hyperlink" Target="https://en.wikipedia.org/wiki/Fairchild_J44" TargetMode="External"/><Relationship Id="rId14" Type="http://schemas.openxmlformats.org/officeDocument/2006/relationships/hyperlink" Target="https://en.wikipedia.org/wiki/US_Army" TargetMode="External"/><Relationship Id="rId15" Type="http://schemas.openxmlformats.org/officeDocument/2006/relationships/hyperlink" Target="https://en.wikipedia.org/w/index.php?title=Ryan_Firebee&amp;action=edit&amp;section=4" TargetMode="External"/><Relationship Id="rId16" Type="http://schemas.openxmlformats.org/officeDocument/2006/relationships/hyperlink" Target="https://en.wikipedia.org/wiki/Stealth_technology" TargetMode="External"/><Relationship Id="rId17" Type="http://schemas.openxmlformats.org/officeDocument/2006/relationships/hyperlink" Target="https://en.wikipedia.org/wiki/Radar-cross-section" TargetMode="External"/><Relationship Id="rId18" Type="http://schemas.openxmlformats.org/officeDocument/2006/relationships/hyperlink" Target="https://en.wikipedia.org/wiki/Radar-absorbent_material" TargetMode="External"/><Relationship Id="rId19" Type="http://schemas.openxmlformats.org/officeDocument/2006/relationships/hyperlink" Target="https://en.wikipedia.org/wiki/Ryan_Firebee#cite_note-3" TargetMode="External"/><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en.wikipedia.org/wiki/Target_drone" TargetMode="External"/><Relationship Id="rId4" Type="http://schemas.openxmlformats.org/officeDocument/2006/relationships/hyperlink" Target="https://en.wikipedia.org/wiki/Ryan_Aeronautical_Company" TargetMode="External"/><Relationship Id="rId5" Type="http://schemas.openxmlformats.org/officeDocument/2006/relationships/hyperlink" Target="https://en.wikipedia.org/wiki/US_Air_Force" TargetMode="External"/><Relationship Id="rId6" Type="http://schemas.openxmlformats.org/officeDocument/2006/relationships/hyperlink" Target="https://en.wikipedia.org/wiki/Douglas_A-26_Invader" TargetMode="External"/><Relationship Id="rId7" Type="http://schemas.openxmlformats.org/officeDocument/2006/relationships/hyperlink" Target="https://en.wikipedia.org/wiki/RATO" TargetMode="External"/><Relationship Id="rId8" Type="http://schemas.openxmlformats.org/officeDocument/2006/relationships/hyperlink" Target="https://en.wikipedia.org/wiki/Ryan_Firebee#cite_note-2" TargetMode="External"/></Relationships>
</file>

<file path=ppt/notesSlides/_rels/notesSlide14.xml.rels><?xml version="1.0" encoding="UTF-8" standalone="yes"?>
<Relationships xmlns="http://schemas.openxmlformats.org/package/2006/relationships"><Relationship Id="rId46" Type="http://schemas.openxmlformats.org/officeDocument/2006/relationships/hyperlink" Target="https://en.wikipedia.org/wiki/Maritime_surveillance" TargetMode="External"/><Relationship Id="rId20" Type="http://schemas.openxmlformats.org/officeDocument/2006/relationships/hyperlink" Target="https://en.wikipedia.org/wiki/Somalia" TargetMode="External"/><Relationship Id="rId21" Type="http://schemas.openxmlformats.org/officeDocument/2006/relationships/hyperlink" Target="https://en.wikipedia.org/wiki/Ground_control_station" TargetMode="External"/><Relationship Id="rId22" Type="http://schemas.openxmlformats.org/officeDocument/2006/relationships/hyperlink" Target="https://en.wikipedia.org/wiki/General_Atomics_MQ-1_Predator#cite_note-USAF_Tier_system_scheme-4" TargetMode="External"/><Relationship Id="rId23" Type="http://schemas.openxmlformats.org/officeDocument/2006/relationships/hyperlink" Target="https://en.wikipedia.org/wiki/Rotax" TargetMode="External"/><Relationship Id="rId24" Type="http://schemas.openxmlformats.org/officeDocument/2006/relationships/hyperlink" Target="https://en.wikipedia.org/wiki/Nautical_mile" TargetMode="External"/><Relationship Id="rId25" Type="http://schemas.openxmlformats.org/officeDocument/2006/relationships/hyperlink" Target="https://en.wikipedia.org/wiki/Mile" TargetMode="External"/><Relationship Id="rId26" Type="http://schemas.openxmlformats.org/officeDocument/2006/relationships/hyperlink" Target="https://en.wikipedia.org/wiki/Kilometre" TargetMode="External"/><Relationship Id="rId27" Type="http://schemas.openxmlformats.org/officeDocument/2006/relationships/hyperlink" Target="https://en.wikipedia.org/wiki/Federally_Administered_Tribal_Areas" TargetMode="External"/><Relationship Id="rId28" Type="http://schemas.openxmlformats.org/officeDocument/2006/relationships/hyperlink" Target="https://en.wikipedia.org/wiki/Classified_information_in_the_United_States" TargetMode="External"/><Relationship Id="rId29" Type="http://schemas.openxmlformats.org/officeDocument/2006/relationships/hyperlink" Target="https://en.wikipedia.org/wiki/General_Atomics_MQ-1_Predator#cite_note-Drone_aircraft_in_a_stepped-up_war_in_Afghanistan_and_Pakistan-5"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en.wikipedia.org/wiki/Unmanned_aerial_vehicle" TargetMode="External"/><Relationship Id="rId4" Type="http://schemas.openxmlformats.org/officeDocument/2006/relationships/hyperlink" Target="https://en.wikipedia.org/wiki/General_Atomics" TargetMode="External"/><Relationship Id="rId5" Type="http://schemas.openxmlformats.org/officeDocument/2006/relationships/hyperlink" Target="https://en.wikipedia.org/wiki/United_States_Air_Force" TargetMode="External"/><Relationship Id="rId30" Type="http://schemas.openxmlformats.org/officeDocument/2006/relationships/hyperlink" Target="https://en.wikipedia.org/wiki/California_Air_National_Guard" TargetMode="External"/><Relationship Id="rId31" Type="http://schemas.openxmlformats.org/officeDocument/2006/relationships/hyperlink" Target="https://en.wikipedia.org/wiki/Rim_Fire" TargetMode="External"/><Relationship Id="rId32" Type="http://schemas.openxmlformats.org/officeDocument/2006/relationships/hyperlink" Target="https://en.wikipedia.org/wiki/Surveillance_aircraft" TargetMode="External"/><Relationship Id="rId9" Type="http://schemas.openxmlformats.org/officeDocument/2006/relationships/hyperlink" Target="https://en.wikipedia.org/wiki/Missile" TargetMode="External"/><Relationship Id="rId6" Type="http://schemas.openxmlformats.org/officeDocument/2006/relationships/hyperlink" Target="https://en.wikipedia.org/wiki/Central_Intelligence_Agency" TargetMode="External"/><Relationship Id="rId7" Type="http://schemas.openxmlformats.org/officeDocument/2006/relationships/hyperlink" Target="https://en.wikipedia.org/wiki/Aerial_reconnaissance" TargetMode="External"/><Relationship Id="rId8" Type="http://schemas.openxmlformats.org/officeDocument/2006/relationships/hyperlink" Target="https://en.wikipedia.org/wiki/AGM-114_Hellfire" TargetMode="External"/><Relationship Id="rId33" Type="http://schemas.openxmlformats.org/officeDocument/2006/relationships/hyperlink" Target="https://en.wikipedia.org/wiki/Ryan_Aeronautical" TargetMode="External"/><Relationship Id="rId34" Type="http://schemas.openxmlformats.org/officeDocument/2006/relationships/hyperlink" Target="https://en.wikipedia.org/wiki/Northrop_Grumman" TargetMode="External"/><Relationship Id="rId35" Type="http://schemas.openxmlformats.org/officeDocument/2006/relationships/hyperlink" Target="https://en.wikipedia.org/wiki/Lockheed_U-2" TargetMode="External"/><Relationship Id="rId36" Type="http://schemas.openxmlformats.org/officeDocument/2006/relationships/hyperlink" Target="https://en.wikipedia.org/wiki/Synthetic_aperture_radar" TargetMode="External"/><Relationship Id="rId10" Type="http://schemas.openxmlformats.org/officeDocument/2006/relationships/hyperlink" Target="https://en.wikipedia.org/wiki/Unmanned_combat_aerial_vehicle" TargetMode="External"/><Relationship Id="rId11" Type="http://schemas.openxmlformats.org/officeDocument/2006/relationships/hyperlink" Target="https://en.wikipedia.org/wiki/Combat" TargetMode="External"/><Relationship Id="rId12" Type="http://schemas.openxmlformats.org/officeDocument/2006/relationships/hyperlink" Target="https://en.wikipedia.org/wiki/War_in_Afghanistan_(2001%E2%80%93present)" TargetMode="External"/><Relationship Id="rId13" Type="http://schemas.openxmlformats.org/officeDocument/2006/relationships/hyperlink" Target="https://en.wikipedia.org/wiki/War_in_North-West_Pakistan" TargetMode="External"/><Relationship Id="rId14" Type="http://schemas.openxmlformats.org/officeDocument/2006/relationships/hyperlink" Target="https://en.wikipedia.org/wiki/NATO_intervention_in_Bosnia" TargetMode="External"/><Relationship Id="rId15" Type="http://schemas.openxmlformats.org/officeDocument/2006/relationships/hyperlink" Target="https://en.wikipedia.org/wiki/1999_NATO_bombing_of_Yugoslavia" TargetMode="External"/><Relationship Id="rId16" Type="http://schemas.openxmlformats.org/officeDocument/2006/relationships/hyperlink" Target="https://en.wikipedia.org/wiki/Iraq_War" TargetMode="External"/><Relationship Id="rId17" Type="http://schemas.openxmlformats.org/officeDocument/2006/relationships/hyperlink" Target="https://en.wikipedia.org/wiki/Yemen" TargetMode="External"/><Relationship Id="rId18" Type="http://schemas.openxmlformats.org/officeDocument/2006/relationships/hyperlink" Target="https://en.wikipedia.org/wiki/2011_Libyan_civil_war" TargetMode="External"/><Relationship Id="rId19" Type="http://schemas.openxmlformats.org/officeDocument/2006/relationships/hyperlink" Target="https://en.wikipedia.org/wiki/2014_US-Coalition_intervention_in_Syria" TargetMode="External"/><Relationship Id="rId37" Type="http://schemas.openxmlformats.org/officeDocument/2006/relationships/hyperlink" Target="https://en.wikipedia.org/wiki/Loiter_(aeronautics)" TargetMode="External"/><Relationship Id="rId38" Type="http://schemas.openxmlformats.org/officeDocument/2006/relationships/hyperlink" Target="https://en.wikipedia.org/wiki/High-altitude_platform" TargetMode="External"/><Relationship Id="rId39" Type="http://schemas.openxmlformats.org/officeDocument/2006/relationships/hyperlink" Target="https://en.wikipedia.org/wiki/Intelligence_collection" TargetMode="External"/><Relationship Id="rId40" Type="http://schemas.openxmlformats.org/officeDocument/2006/relationships/hyperlink" Target="https://en.wikipedia.org/wiki/1962_United_States_Tri-Service_aircraft_designation_system#Block_number" TargetMode="External"/><Relationship Id="rId41" Type="http://schemas.openxmlformats.org/officeDocument/2006/relationships/hyperlink" Target="https://en.wikipedia.org/wiki/Signals_intelligence" TargetMode="External"/><Relationship Id="rId42" Type="http://schemas.openxmlformats.org/officeDocument/2006/relationships/hyperlink" Target="https://en.wikipedia.org/wiki/Northrop_Grumman_RQ-4_Global_Hawk#cite_note-GAO-13-294SP-1" TargetMode="External"/><Relationship Id="rId43" Type="http://schemas.openxmlformats.org/officeDocument/2006/relationships/hyperlink" Target="https://en.wikipedia.org/wiki/Northrop_Grumman_RQ-4_Global_Hawk#cite_note-2" TargetMode="External"/><Relationship Id="rId44" Type="http://schemas.openxmlformats.org/officeDocument/2006/relationships/hyperlink" Target="https://en.wikipedia.org/wiki/United_States_Navy" TargetMode="External"/><Relationship Id="rId45" Type="http://schemas.openxmlformats.org/officeDocument/2006/relationships/hyperlink" Target="https://en.wikipedia.org/wiki/Northrop_Grumman_MQ-4C_Trito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0" Type="http://schemas.openxmlformats.org/officeDocument/2006/relationships/hyperlink" Target="https://en.wikipedia.org/wiki/Leonardo_da_Vinci#cite_note-11" TargetMode="External"/><Relationship Id="rId21" Type="http://schemas.openxmlformats.org/officeDocument/2006/relationships/hyperlink" Target="https://en.wikipedia.org/wiki/Bobbin" TargetMode="External"/><Relationship Id="rId22" Type="http://schemas.openxmlformats.org/officeDocument/2006/relationships/hyperlink" Target="https://en.wikipedia.org/wiki/Tensile_strength" TargetMode="External"/><Relationship Id="rId23" Type="http://schemas.openxmlformats.org/officeDocument/2006/relationships/hyperlink" Target="https://en.wikipedia.org/wiki/Leonardo_da_Vinci#cite_note-12" TargetMode="External"/><Relationship Id="rId24" Type="http://schemas.openxmlformats.org/officeDocument/2006/relationships/hyperlink" Target="https://en.wikipedia.org/wiki/Anatomy" TargetMode="External"/><Relationship Id="rId25" Type="http://schemas.openxmlformats.org/officeDocument/2006/relationships/hyperlink" Target="https://en.wikipedia.org/wiki/Optics" TargetMode="External"/><Relationship Id="rId26" Type="http://schemas.openxmlformats.org/officeDocument/2006/relationships/hyperlink" Target="https://en.wikipedia.org/wiki/Fluid_dynamics" TargetMode="External"/><Relationship Id="rId27" Type="http://schemas.openxmlformats.org/officeDocument/2006/relationships/hyperlink" Target="https://en.wikipedia.org/wiki/Leonardo_da_Vinci#cite_note-13" TargetMode="External"/><Relationship Id="rId28" Type="http://schemas.openxmlformats.org/officeDocument/2006/relationships/hyperlink" Target="https://en.wikipedia.org/wiki/English_people" TargetMode="External"/><Relationship Id="rId29" Type="http://schemas.openxmlformats.org/officeDocument/2006/relationships/hyperlink" Target="https://en.wikipedia.org/wiki/Engineer"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en.wikipedia.org/wiki/Help:IPA_for_Italian" TargetMode="External"/><Relationship Id="rId4" Type="http://schemas.openxmlformats.org/officeDocument/2006/relationships/hyperlink" Target="https://upload.wikimedia.org/wikipedia/commons/8/89/It-Leonardo_di_ser_Piero_da_Vinci.ogg" TargetMode="External"/><Relationship Id="rId5" Type="http://schemas.openxmlformats.org/officeDocument/2006/relationships/hyperlink" Target="https://en.wikipedia.org/wiki/Italians" TargetMode="External"/><Relationship Id="rId30" Type="http://schemas.openxmlformats.org/officeDocument/2006/relationships/hyperlink" Target="https://en.wikipedia.org/wiki/Aeronautics" TargetMode="External"/><Relationship Id="rId31" Type="http://schemas.openxmlformats.org/officeDocument/2006/relationships/hyperlink" Target="https://en.wikipedia.org/wiki/Flight" TargetMode="External"/><Relationship Id="rId32" Type="http://schemas.openxmlformats.org/officeDocument/2006/relationships/hyperlink" Target="https://en.wikipedia.org/wiki/George_Cayley#cite_note-Father_of_aviation-1" TargetMode="External"/><Relationship Id="rId9" Type="http://schemas.openxmlformats.org/officeDocument/2006/relationships/hyperlink" Target="https://en.wikipedia.org/wiki/Helicopter" TargetMode="External"/><Relationship Id="rId6" Type="http://schemas.openxmlformats.org/officeDocument/2006/relationships/hyperlink" Target="https://en.wikipedia.org/wiki/Polymath" TargetMode="External"/><Relationship Id="rId7" Type="http://schemas.openxmlformats.org/officeDocument/2006/relationships/hyperlink" Target="https://en.wikipedia.org/wiki/Leonardo_da_Vinci#cite_note-genius-1" TargetMode="External"/><Relationship Id="rId8" Type="http://schemas.openxmlformats.org/officeDocument/2006/relationships/hyperlink" Target="https://en.wikipedia.org/wiki/Parachute" TargetMode="External"/><Relationship Id="rId33" Type="http://schemas.openxmlformats.org/officeDocument/2006/relationships/hyperlink" Target="https://en.wikipedia.org/wiki/Fixed-wing_aircraft" TargetMode="External"/><Relationship Id="rId34" Type="http://schemas.openxmlformats.org/officeDocument/2006/relationships/hyperlink" Target="https://en.wikipedia.org/wiki/George_Cayley#cite_note-2" TargetMode="External"/><Relationship Id="rId35" Type="http://schemas.openxmlformats.org/officeDocument/2006/relationships/hyperlink" Target="https://en.wikipedia.org/wiki/George_Cayley#cite_note-3" TargetMode="External"/><Relationship Id="rId36" Type="http://schemas.openxmlformats.org/officeDocument/2006/relationships/hyperlink" Target="https://en.wikipedia.org/wiki/Aeronautical_engineering" TargetMode="External"/><Relationship Id="rId10" Type="http://schemas.openxmlformats.org/officeDocument/2006/relationships/hyperlink" Target="https://en.wikipedia.org/wiki/Tank" TargetMode="External"/><Relationship Id="rId11" Type="http://schemas.openxmlformats.org/officeDocument/2006/relationships/hyperlink" Target="https://en.wikipedia.org/wiki/Leonardo_da_Vinci#cite_note-Lynn_White_1968.2C_466-2" TargetMode="External"/><Relationship Id="rId12" Type="http://schemas.openxmlformats.org/officeDocument/2006/relationships/hyperlink" Target="https://en.wikipedia.org/wiki/Leonardo_da_Vinci#cite_note-flight-1-3" TargetMode="External"/><Relationship Id="rId13" Type="http://schemas.openxmlformats.org/officeDocument/2006/relationships/hyperlink" Target="https://en.wikipedia.org/wiki/Leonardo_da_Vinci#cite_note-aerial_screw-4" TargetMode="External"/><Relationship Id="rId14" Type="http://schemas.openxmlformats.org/officeDocument/2006/relationships/hyperlink" Target="https://en.wikipedia.org/wiki/Armoured_fighting_vehicle" TargetMode="External"/><Relationship Id="rId15" Type="http://schemas.openxmlformats.org/officeDocument/2006/relationships/hyperlink" Target="https://en.wikipedia.org/wiki/Concentrated_solar_power" TargetMode="External"/><Relationship Id="rId16" Type="http://schemas.openxmlformats.org/officeDocument/2006/relationships/hyperlink" Target="https://en.wikipedia.org/wiki/Adding_machine" TargetMode="External"/><Relationship Id="rId17" Type="http://schemas.openxmlformats.org/officeDocument/2006/relationships/hyperlink" Target="https://en.wikipedia.org/wiki/Leonardo_da_Vinci#cite_note-AddingMachine-10" TargetMode="External"/><Relationship Id="rId18" Type="http://schemas.openxmlformats.org/officeDocument/2006/relationships/hyperlink" Target="https://en.wikipedia.org/wiki/Double_hull" TargetMode="External"/><Relationship Id="rId19" Type="http://schemas.openxmlformats.org/officeDocument/2006/relationships/hyperlink" Target="https://en.wikipedia.org/wiki/Plate_tectonics" TargetMode="External"/><Relationship Id="rId37" Type="http://schemas.openxmlformats.org/officeDocument/2006/relationships/hyperlink" Target="https://en.wikipedia.org/wiki/Weight" TargetMode="External"/><Relationship Id="rId38" Type="http://schemas.openxmlformats.org/officeDocument/2006/relationships/hyperlink" Target="https://en.wikipedia.org/wiki/Lift_(force)" TargetMode="External"/><Relationship Id="rId39" Type="http://schemas.openxmlformats.org/officeDocument/2006/relationships/hyperlink" Target="https://en.wikipedia.org/wiki/Drag_(physics)" TargetMode="External"/><Relationship Id="rId40" Type="http://schemas.openxmlformats.org/officeDocument/2006/relationships/hyperlink" Target="https://en.wikipedia.org/wiki/Thrust" TargetMode="External"/><Relationship Id="rId41" Type="http://schemas.openxmlformats.org/officeDocument/2006/relationships/hyperlink" Target="https://en.wikipedia.org/wiki/Camber_(aerodynamics)" TargetMode="External"/><Relationship Id="rId42" Type="http://schemas.openxmlformats.org/officeDocument/2006/relationships/hyperlink" Target="https://en.wikipedia.org/wiki/Wright_brothers" TargetMode="External"/><Relationship Id="rId43" Type="http://schemas.openxmlformats.org/officeDocument/2006/relationships/hyperlink" Target="https://en.wikipedia.org/wiki/George_Cayley#cite_note-ctie-4" TargetMode="External"/><Relationship Id="rId44" Type="http://schemas.openxmlformats.org/officeDocument/2006/relationships/hyperlink" Target="https://en.wikipedia.org/wiki/George_Cayley#cite_note-deeWright7-5" TargetMode="External"/><Relationship Id="rId45" Type="http://schemas.openxmlformats.org/officeDocument/2006/relationships/hyperlink" Target="https://en.wikipedia.org/wiki/George_Cayley#cite_note-6"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9" Type="http://schemas.openxmlformats.org/officeDocument/2006/relationships/hyperlink" Target="https://en.wikipedia.org/wiki/Weather" TargetMode="External"/><Relationship Id="rId20" Type="http://schemas.openxmlformats.org/officeDocument/2006/relationships/hyperlink" Target="https://en.wikipedia.org/wiki/Civil_aviation" TargetMode="External"/><Relationship Id="rId10" Type="http://schemas.openxmlformats.org/officeDocument/2006/relationships/hyperlink" Target="https://en.wikipedia.org/wiki/Flight_engineer" TargetMode="External"/><Relationship Id="rId11" Type="http://schemas.openxmlformats.org/officeDocument/2006/relationships/hyperlink" Target="https://en.wikipedia.org/wiki/Ford_Trimotor#cite_note-Herrick_2004-1" TargetMode="External"/><Relationship Id="rId12" Type="http://schemas.openxmlformats.org/officeDocument/2006/relationships/hyperlink" Target="https://en.wikipedia.org/wiki/Jet_airliner" TargetMode="External"/><Relationship Id="rId13" Type="http://schemas.openxmlformats.org/officeDocument/2006/relationships/hyperlink" Target="https://en.wikipedia.org/wiki/De_Havilland_Comet#cite_note-6" TargetMode="External"/><Relationship Id="rId14" Type="http://schemas.openxmlformats.org/officeDocument/2006/relationships/hyperlink" Target="https://en.wikipedia.org/wiki/De_Havilland" TargetMode="External"/><Relationship Id="rId15" Type="http://schemas.openxmlformats.org/officeDocument/2006/relationships/hyperlink" Target="https://en.wikipedia.org/wiki/Hatfield_Aerodrome" TargetMode="External"/><Relationship Id="rId16" Type="http://schemas.openxmlformats.org/officeDocument/2006/relationships/hyperlink" Target="https://en.wikipedia.org/wiki/Hertfordshire" TargetMode="External"/><Relationship Id="rId17" Type="http://schemas.openxmlformats.org/officeDocument/2006/relationships/hyperlink" Target="https://en.wikipedia.org/wiki/De_Havilland_Ghost" TargetMode="External"/><Relationship Id="rId18" Type="http://schemas.openxmlformats.org/officeDocument/2006/relationships/hyperlink" Target="https://en.wikipedia.org/wiki/Turbojet" TargetMode="External"/><Relationship Id="rId19" Type="http://schemas.openxmlformats.org/officeDocument/2006/relationships/hyperlink" Target="https://en.wikipedia.org/wiki/Fuselage"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en.wikipedia.org/wiki/Transport_plane" TargetMode="External"/><Relationship Id="rId4" Type="http://schemas.openxmlformats.org/officeDocument/2006/relationships/hyperlink" Target="https://en.wikipedia.org/wiki/Henry_Ford" TargetMode="External"/><Relationship Id="rId5" Type="http://schemas.openxmlformats.org/officeDocument/2006/relationships/hyperlink" Target="https://en.wikipedia.org/wiki/Boeing" TargetMode="External"/><Relationship Id="rId6" Type="http://schemas.openxmlformats.org/officeDocument/2006/relationships/hyperlink" Target="https://en.wikipedia.org/wiki/Aircraft" TargetMode="External"/><Relationship Id="rId7" Type="http://schemas.openxmlformats.org/officeDocument/2006/relationships/hyperlink" Target="https://en.wikipedia.org/wiki/Cabin_pressurization" TargetMode="External"/><Relationship Id="rId8" Type="http://schemas.openxmlformats.org/officeDocument/2006/relationships/hyperlink" Target="https://en.wikipedia.org/wiki/Cabin_(aircraf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r>
              <a:rPr lang="en-CA" sz="1200" b="1" i="1" u="sng" kern="1200" dirty="0" smtClean="0">
                <a:solidFill>
                  <a:schemeClr val="tx1"/>
                </a:solidFill>
                <a:effectLst/>
                <a:latin typeface="+mn-lt"/>
                <a:ea typeface="+mn-ea"/>
                <a:cs typeface="+mn-cs"/>
              </a:rPr>
              <a:t>Drones – a nearly 100 year “Technology Revolution”</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Unmanned Aircraft Systems (UAS), also known as “drones”, have become a public topic of interest and scrutiny over the past few years – we have all seen the headlines about mysterious drones flying too close to airliners and quadcopter cameras peeping into apartment windows!  As with any media sensation, however, we must remember that there is more to the subject than can be expressed in a 10 second sound bite!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Over the course of this presentation, I intend to describe how this technology came to be, what has prompted the technology explosion in the past few years, how and why UAS are being used for legitimate, business purposes, and how the Canadian regulations governing the use of UAS are protecting us, yet allowing the industry to evolve. I will also try to address the challenge we are all facing regarding the recreational use of this amazing technology, as well as some ideas on what the future holds.</a:t>
            </a:r>
          </a:p>
          <a:p>
            <a:r>
              <a:rPr lang="en-CA"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1</a:t>
            </a:fld>
            <a:endParaRPr lang="en-US" dirty="0"/>
          </a:p>
        </p:txBody>
      </p:sp>
    </p:spTree>
    <p:extLst>
      <p:ext uri="{BB962C8B-B14F-4D97-AF65-F5344CB8AC3E}">
        <p14:creationId xmlns:p14="http://schemas.microsoft.com/office/powerpoint/2010/main" val="265726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smtClean="0">
                <a:effectLst/>
              </a:rPr>
              <a:t>Given manned</a:t>
            </a:r>
            <a:r>
              <a:rPr lang="en-CA" baseline="0" dirty="0" smtClean="0">
                <a:effectLst/>
              </a:rPr>
              <a:t> aviation’s history, can anyone guess at when unmanned aviation truly started?</a:t>
            </a:r>
          </a:p>
          <a:p>
            <a:pPr rtl="0"/>
            <a:endParaRPr lang="en-CA" dirty="0" smtClean="0">
              <a:effectLst/>
            </a:endParaRPr>
          </a:p>
          <a:p>
            <a:pPr rtl="0"/>
            <a:r>
              <a:rPr lang="en-CA" dirty="0" smtClean="0">
                <a:effectLst/>
              </a:rPr>
              <a:t>Before </a:t>
            </a:r>
            <a:r>
              <a:rPr lang="en-CA" dirty="0" smtClean="0">
                <a:effectLst/>
                <a:hlinkClick r:id="rId3" tooltip="World War I"/>
              </a:rPr>
              <a:t>World War I</a:t>
            </a:r>
            <a:r>
              <a:rPr lang="en-CA" dirty="0" smtClean="0">
                <a:effectLst/>
              </a:rPr>
              <a:t>, the possibility of using radio to control aircraft intrigued many inventors. One of these, </a:t>
            </a:r>
            <a:r>
              <a:rPr lang="en-CA" dirty="0" smtClean="0">
                <a:effectLst/>
                <a:hlinkClick r:id="rId4" tooltip="Elmer Sperry"/>
              </a:rPr>
              <a:t>Elmer Sperry</a:t>
            </a:r>
            <a:r>
              <a:rPr lang="en-CA" dirty="0" smtClean="0">
                <a:effectLst/>
              </a:rPr>
              <a:t>, succeeded in arousing the </a:t>
            </a:r>
            <a:r>
              <a:rPr lang="en-CA" dirty="0" smtClean="0">
                <a:effectLst/>
                <a:hlinkClick r:id="rId5" tooltip="US Navy"/>
              </a:rPr>
              <a:t>US Navy</a:t>
            </a:r>
            <a:r>
              <a:rPr lang="en-CA" dirty="0" smtClean="0">
                <a:effectLst/>
              </a:rPr>
              <a:t>'s interest. Sperry had been perfecting </a:t>
            </a:r>
            <a:r>
              <a:rPr lang="en-CA" dirty="0" smtClean="0">
                <a:effectLst/>
                <a:hlinkClick r:id="rId6" tooltip="Gyroscopes"/>
              </a:rPr>
              <a:t>gyroscopes</a:t>
            </a:r>
            <a:r>
              <a:rPr lang="en-CA" dirty="0" smtClean="0">
                <a:effectLst/>
              </a:rPr>
              <a:t> for naval use since 1896 and established the </a:t>
            </a:r>
            <a:r>
              <a:rPr lang="en-CA" dirty="0" smtClean="0">
                <a:effectLst/>
                <a:hlinkClick r:id="rId7" tooltip="Sperry Gyroscope Company"/>
              </a:rPr>
              <a:t>Sperry Gyroscope Company</a:t>
            </a:r>
            <a:r>
              <a:rPr lang="en-CA" dirty="0" smtClean="0">
                <a:effectLst/>
              </a:rPr>
              <a:t> in 1910. In 1911, airplanes had only been flying for eight years, and yet Sperry became intrigued with the concept of applying radio control to them. He realized that for radio control to be effective, automatic stabilization would be essential, so he decided to adapt his naval gyro-stabilizers (which he had developed for </a:t>
            </a:r>
            <a:r>
              <a:rPr lang="en-CA" dirty="0" smtClean="0">
                <a:effectLst/>
                <a:hlinkClick r:id="rId8" tooltip="Destroyer"/>
              </a:rPr>
              <a:t>destroyers</a:t>
            </a:r>
            <a:r>
              <a:rPr lang="en-CA" dirty="0" smtClean="0">
                <a:effectLst/>
              </a:rPr>
              <a:t>).</a:t>
            </a:r>
          </a:p>
          <a:p>
            <a:pPr rtl="0"/>
            <a:endParaRPr lang="en-CA" dirty="0" smtClean="0">
              <a:effectLst/>
            </a:endParaRPr>
          </a:p>
          <a:p>
            <a:pPr rtl="0"/>
            <a:r>
              <a:rPr lang="en-CA" dirty="0" smtClean="0">
                <a:effectLst/>
              </a:rPr>
              <a:t>The first test flights of an autopilot-equipped aircraft was in September, 1917, and took place with a human pilot on board to fly the takeoff. By November, the system successfully flew the aircraft to its intended target at a 30-mile (48 km) range, where the distance-measuring gear would drop a bag of sand. Accuracy was within two miles (3 km) of target.</a:t>
            </a:r>
          </a:p>
          <a:p>
            <a:pPr rtl="0"/>
            <a:endParaRPr lang="en-CA" dirty="0" smtClean="0">
              <a:effectLst/>
            </a:endParaRPr>
          </a:p>
          <a:p>
            <a:pPr rtl="0"/>
            <a:r>
              <a:rPr lang="en-CA" dirty="0" smtClean="0">
                <a:effectLst/>
              </a:rPr>
              <a:t>Clearly, though, more attention to flight testing the basic design was needed, particularly in the area of </a:t>
            </a:r>
            <a:r>
              <a:rPr lang="en-CA" dirty="0" smtClean="0">
                <a:effectLst/>
                <a:hlinkClick r:id="rId9" tooltip="Handling qualities"/>
              </a:rPr>
              <a:t>handling qualities</a:t>
            </a:r>
            <a:r>
              <a:rPr lang="en-CA" dirty="0" smtClean="0">
                <a:effectLst/>
              </a:rPr>
              <a:t>. Sperry and his assistant, N. W. Dalton, obtained a </a:t>
            </a:r>
            <a:r>
              <a:rPr lang="en-CA" dirty="0" smtClean="0">
                <a:effectLst/>
                <a:hlinkClick r:id="rId10" tooltip="Marmon Motor Car Company"/>
              </a:rPr>
              <a:t>Marmon</a:t>
            </a:r>
            <a:r>
              <a:rPr lang="en-CA" dirty="0" smtClean="0">
                <a:effectLst/>
              </a:rPr>
              <a:t> automobile, and mounted the Curtiss-Sperry Flying Bomb to the top of it. In this configuration, Sperry and his crew drove the </a:t>
            </a:r>
            <a:r>
              <a:rPr lang="en-CA" dirty="0" smtClean="0">
                <a:effectLst/>
                <a:hlinkClick r:id="rId11" tooltip="Long Island Motor Parkway"/>
              </a:rPr>
              <a:t>Long Island Motor Parkway</a:t>
            </a:r>
            <a:r>
              <a:rPr lang="en-CA" dirty="0" smtClean="0">
                <a:effectLst/>
              </a:rPr>
              <a:t> at 80 mph (130 km/h), one of the first examples of an open-air wind tunnel, and adjusted the flight controls to what they thought was the optimum settings. The design of the fuselage was changed slightly, lengthening it by two feet.</a:t>
            </a:r>
          </a:p>
          <a:p>
            <a:pPr rtl="0"/>
            <a:endParaRPr lang="en-CA" dirty="0" smtClean="0">
              <a:effectLst/>
            </a:endParaRPr>
          </a:p>
          <a:p>
            <a:pPr rtl="0"/>
            <a:r>
              <a:rPr lang="en-CA" dirty="0" smtClean="0">
                <a:effectLst/>
              </a:rPr>
              <a:t>The Marmon was not only an excellent way to adjust the flight controls, it was realized that it would also be a good launching platform, and this was tried on March 6, 1918. The aircraft left the car cleanly, and flew in stable flight for the 1,000 yards (910 m) that the distance-measuring gear had been set for. For the first time in history, an unmanned, heavier-than-air vehicle had flown in controlled flight.</a:t>
            </a:r>
          </a:p>
          <a:p>
            <a:pPr rtl="0"/>
            <a:r>
              <a:rPr lang="en-CA" dirty="0" smtClean="0">
                <a:effectLst/>
              </a:rPr>
              <a:t>The feat, however, could not be duplicated, and it was thought that the roadway was too rough. The Marmon was fitted with railroad wheels, and an unused spur of the </a:t>
            </a:r>
            <a:r>
              <a:rPr lang="en-CA" dirty="0" smtClean="0">
                <a:effectLst/>
                <a:hlinkClick r:id="rId12" tooltip="Long Island Rail Road"/>
              </a:rPr>
              <a:t>Long Island Rail Road</a:t>
            </a:r>
            <a:r>
              <a:rPr lang="en-CA" dirty="0" smtClean="0">
                <a:effectLst/>
              </a:rPr>
              <a:t>, four miles (6 km) east of </a:t>
            </a:r>
            <a:r>
              <a:rPr lang="en-CA" dirty="0" smtClean="0">
                <a:effectLst/>
                <a:hlinkClick r:id="rId13" tooltip="Farmingdale, New York"/>
              </a:rPr>
              <a:t>Farmingdale, New York</a:t>
            </a:r>
            <a:r>
              <a:rPr lang="en-CA" dirty="0" smtClean="0">
                <a:effectLst/>
              </a:rPr>
              <a:t> was put back into service. On the first try, before full flying speed had been reached, the aircraft developed enough lift to raise the front wheels off the track, and another crash resulted. It was time to re-think the catapult system, and to help design it, Sperry and Hewitt hired a young and promising engineer named </a:t>
            </a:r>
            <a:r>
              <a:rPr lang="en-CA" dirty="0" smtClean="0">
                <a:effectLst/>
                <a:hlinkClick r:id="rId14" tooltip="Carl Norden"/>
              </a:rPr>
              <a:t>Carl </a:t>
            </a:r>
            <a:r>
              <a:rPr lang="en-CA" dirty="0" err="1" smtClean="0">
                <a:effectLst/>
                <a:hlinkClick r:id="rId14" tooltip="Carl Norden"/>
              </a:rPr>
              <a:t>Norden</a:t>
            </a:r>
            <a:r>
              <a:rPr lang="en-CA" dirty="0" smtClean="0">
                <a:effectLst/>
              </a:rPr>
              <a:t>. The first try with the new system was in August, 1918, and it too resulted in a crash. Two more tests were tried, with the stabilization package that had been design for the Flying Bomb replaced with the four-gyro system used earlier on the N-9 tests, but the result was again a disappointment, with very short flights ending in crashes. On the last one, on September 26, the Flying Bomb climbed straight for about a hundred yards, then entered a spiral dive and crashed. This was the final flight for the Curtiss-Sperry Flying Bomb, as all the usable airframes had been consumed in crashes, and there remained no confidence in the design. Sperry and Hewitt returned to the N-9.</a:t>
            </a:r>
          </a:p>
          <a:p>
            <a:pPr rtl="0"/>
            <a:endParaRPr lang="en-CA" dirty="0" smtClean="0">
              <a:effectLst/>
            </a:endParaRPr>
          </a:p>
          <a:p>
            <a:pPr rtl="0"/>
            <a:endParaRPr lang="en-CA" dirty="0" smtClean="0">
              <a:effectLst/>
            </a:endParaRPr>
          </a:p>
          <a:p>
            <a:pPr rtl="0"/>
            <a:endParaRPr lang="en-CA" dirty="0" smtClean="0">
              <a:effectLst/>
            </a:endParaRPr>
          </a:p>
          <a:p>
            <a:pPr rtl="0"/>
            <a:r>
              <a:rPr lang="en-CA" dirty="0" smtClean="0">
                <a:effectLst/>
              </a:rPr>
              <a:t>During </a:t>
            </a:r>
            <a:r>
              <a:rPr lang="en-CA" dirty="0" smtClean="0">
                <a:effectLst/>
                <a:hlinkClick r:id="rId3" tooltip="World War I"/>
              </a:rPr>
              <a:t>World War I</a:t>
            </a:r>
            <a:r>
              <a:rPr lang="en-CA" dirty="0" smtClean="0">
                <a:effectLst/>
              </a:rPr>
              <a:t>, the United States Army aircraft board asked </a:t>
            </a:r>
            <a:r>
              <a:rPr lang="en-CA" dirty="0" smtClean="0">
                <a:effectLst/>
                <a:hlinkClick r:id="rId15" tooltip="Charles Kettering"/>
              </a:rPr>
              <a:t>Charles Kettering</a:t>
            </a:r>
            <a:r>
              <a:rPr lang="en-CA" dirty="0" smtClean="0">
                <a:effectLst/>
              </a:rPr>
              <a:t> of </a:t>
            </a:r>
            <a:r>
              <a:rPr lang="en-CA" dirty="0" smtClean="0">
                <a:effectLst/>
                <a:hlinkClick r:id="rId16" tooltip="Dayton, Ohio"/>
              </a:rPr>
              <a:t>Dayton, Ohio</a:t>
            </a:r>
            <a:r>
              <a:rPr lang="en-CA" dirty="0" smtClean="0">
                <a:effectLst/>
              </a:rPr>
              <a:t> to design an unmanned "flying bomb" which could hit a target at a range of 64 kilometres (40 mi). Kettering's design, formally called the </a:t>
            </a:r>
            <a:r>
              <a:rPr lang="en-CA" b="1" dirty="0" smtClean="0">
                <a:effectLst/>
              </a:rPr>
              <a:t>Kettering Aerial Torpedo</a:t>
            </a:r>
            <a:r>
              <a:rPr lang="en-CA" dirty="0" smtClean="0">
                <a:effectLst/>
              </a:rPr>
              <a:t> but later known as the </a:t>
            </a:r>
            <a:r>
              <a:rPr lang="en-CA" b="1" dirty="0" smtClean="0">
                <a:effectLst/>
              </a:rPr>
              <a:t>Kettering Bug</a:t>
            </a:r>
            <a:r>
              <a:rPr lang="en-CA" dirty="0" smtClean="0">
                <a:effectLst/>
              </a:rPr>
              <a:t>, was built by the </a:t>
            </a:r>
            <a:r>
              <a:rPr lang="en-CA" dirty="0" smtClean="0">
                <a:effectLst/>
                <a:hlinkClick r:id="rId17" tooltip="Dayton-Wright Airplane Company"/>
              </a:rPr>
              <a:t>Dayton-Wright Airplane Company</a:t>
            </a:r>
            <a:r>
              <a:rPr lang="en-CA" dirty="0" smtClean="0">
                <a:effectLst/>
              </a:rPr>
              <a:t>. </a:t>
            </a:r>
            <a:r>
              <a:rPr lang="en-CA" dirty="0" smtClean="0">
                <a:effectLst/>
                <a:hlinkClick r:id="rId18" tooltip="Orville Wright"/>
              </a:rPr>
              <a:t>Orville Wright</a:t>
            </a:r>
            <a:r>
              <a:rPr lang="en-CA" dirty="0" smtClean="0">
                <a:effectLst/>
              </a:rPr>
              <a:t> acted as an aeronautical consultant on the project, while </a:t>
            </a:r>
            <a:r>
              <a:rPr lang="en-CA" dirty="0" smtClean="0">
                <a:effectLst/>
                <a:hlinkClick r:id="rId19" tooltip="Elmer Ambrose Sperry"/>
              </a:rPr>
              <a:t>Elmer Ambrose Sperry</a:t>
            </a:r>
            <a:r>
              <a:rPr lang="en-CA" dirty="0" smtClean="0">
                <a:effectLst/>
              </a:rPr>
              <a:t> designed the control and guidance system. A piloted development aircraft was built as the </a:t>
            </a:r>
            <a:r>
              <a:rPr lang="en-CA" dirty="0" smtClean="0">
                <a:effectLst/>
                <a:hlinkClick r:id="rId20" tooltip="Dayton-Wright Bug (page does not exist)"/>
              </a:rPr>
              <a:t>Dayton-Wright Bug</a:t>
            </a:r>
            <a:r>
              <a:rPr lang="en-CA" dirty="0" smtClean="0">
                <a:effectLst/>
              </a:rPr>
              <a:t>.</a:t>
            </a:r>
          </a:p>
          <a:p>
            <a:pPr rtl="0"/>
            <a:r>
              <a:rPr lang="en-CA" dirty="0" smtClean="0">
                <a:effectLst/>
              </a:rPr>
              <a:t>The aircraft was powered by one 4-cylinder, 40-</a:t>
            </a:r>
            <a:r>
              <a:rPr lang="en-CA" dirty="0" smtClean="0">
                <a:effectLst/>
                <a:hlinkClick r:id="rId21" tooltip="Horsepower"/>
              </a:rPr>
              <a:t>horsepower</a:t>
            </a:r>
            <a:r>
              <a:rPr lang="en-CA" dirty="0" smtClean="0">
                <a:effectLst/>
              </a:rPr>
              <a:t> De Palma engine. The engine was mass-produced by the </a:t>
            </a:r>
            <a:r>
              <a:rPr lang="en-CA" dirty="0" smtClean="0">
                <a:effectLst/>
                <a:hlinkClick r:id="rId22" tooltip="Ford Motor Company"/>
              </a:rPr>
              <a:t>Ford Motor Company</a:t>
            </a:r>
            <a:r>
              <a:rPr lang="en-CA" dirty="0" smtClean="0">
                <a:effectLst/>
              </a:rPr>
              <a:t> for about $40 each.</a:t>
            </a:r>
            <a:r>
              <a:rPr lang="en-CA" b="0" i="0" baseline="30000" dirty="0" smtClean="0">
                <a:effectLst/>
                <a:hlinkClick r:id="rId23"/>
              </a:rPr>
              <a:t>[2]</a:t>
            </a:r>
            <a:r>
              <a:rPr lang="en-CA" dirty="0" smtClean="0">
                <a:effectLst/>
              </a:rPr>
              <a:t> The fuselage was constructed of wood laminates and papier-mâché, while the wings were made of cardboard. The "Bug" could fly at a speed of 80 kilometres per hour (50 mph). The total cost of each Bug was $400.</a:t>
            </a:r>
            <a:r>
              <a:rPr lang="en-CA" b="0" i="0" baseline="30000" dirty="0" smtClean="0">
                <a:effectLst/>
                <a:hlinkClick r:id="rId24"/>
              </a:rPr>
              <a:t>[1]</a:t>
            </a:r>
            <a:endParaRPr lang="en-CA" dirty="0" smtClean="0">
              <a:effectLst/>
            </a:endParaRPr>
          </a:p>
          <a:p>
            <a:pPr rtl="0"/>
            <a:r>
              <a:rPr lang="en-CA" dirty="0" smtClean="0">
                <a:effectLst/>
              </a:rPr>
              <a:t>The Bug was launched using a dolly-and-track system, similar to the method used by the </a:t>
            </a:r>
            <a:r>
              <a:rPr lang="en-CA" dirty="0" smtClean="0">
                <a:effectLst/>
                <a:hlinkClick r:id="rId25" tooltip="Wright Brothers"/>
              </a:rPr>
              <a:t>Wright Brothers</a:t>
            </a:r>
            <a:r>
              <a:rPr lang="en-CA" dirty="0" smtClean="0">
                <a:effectLst/>
              </a:rPr>
              <a:t> when they made their first powered flights in 1903. Once launched, a small onboard </a:t>
            </a:r>
            <a:r>
              <a:rPr lang="en-CA" dirty="0" smtClean="0">
                <a:effectLst/>
                <a:hlinkClick r:id="rId26" tooltip="Gyroscope"/>
              </a:rPr>
              <a:t>gyroscope</a:t>
            </a:r>
            <a:r>
              <a:rPr lang="en-CA" dirty="0" smtClean="0">
                <a:effectLst/>
              </a:rPr>
              <a:t> guided the aircraft to its destination. The control system used a pneumatic/vacuum system, an electric system and an </a:t>
            </a:r>
            <a:r>
              <a:rPr lang="en-CA" dirty="0" smtClean="0">
                <a:effectLst/>
                <a:hlinkClick r:id="rId27" tooltip="Manometer"/>
              </a:rPr>
              <a:t>aneroid</a:t>
            </a:r>
            <a:r>
              <a:rPr lang="en-CA" dirty="0" smtClean="0">
                <a:effectLst/>
              </a:rPr>
              <a:t> barometer/altimeter.</a:t>
            </a:r>
          </a:p>
          <a:p>
            <a:pPr rtl="0"/>
            <a:r>
              <a:rPr lang="en-CA" dirty="0" smtClean="0">
                <a:effectLst/>
              </a:rPr>
              <a:t>To ensure the Bug hit its target, a mechanical system was devised that would track the aircraft's distance flown. Before takeoff, technicians determined the distance to be traveled relative to the </a:t>
            </a:r>
            <a:r>
              <a:rPr lang="en-CA" dirty="0" smtClean="0">
                <a:effectLst/>
                <a:hlinkClick r:id="rId28" tooltip="Air"/>
              </a:rPr>
              <a:t>air</a:t>
            </a:r>
            <a:r>
              <a:rPr lang="en-CA" dirty="0" smtClean="0">
                <a:effectLst/>
              </a:rPr>
              <a:t>, taking into account wind speed and direction along the flight path. This was used to calculate the total number of engine revolutions needed for the Bug to reach its destination. When a total revolution counter reached this value a cam dropped down which shut off the engine and retracted the bolts attaching the wings, which fell off. The Bug began a ballistic trajectory into the target; the impact detonated the payload of 82 kilograms (180 lb) of explosives.</a:t>
            </a:r>
          </a:p>
          <a:p>
            <a:endParaRPr lang="en-CA" dirty="0" smtClean="0"/>
          </a:p>
          <a:p>
            <a:pPr rtl="0"/>
            <a:r>
              <a:rPr lang="en-CA" dirty="0" smtClean="0">
                <a:effectLst/>
              </a:rPr>
              <a:t>The prototype Bug was completed and delivered to the Aviation Section of the </a:t>
            </a:r>
            <a:r>
              <a:rPr lang="en-CA" dirty="0" smtClean="0">
                <a:effectLst/>
                <a:hlinkClick r:id="rId29" tooltip="U.S. Army Signal Corps"/>
              </a:rPr>
              <a:t>U.S. Army Signal Corps</a:t>
            </a:r>
            <a:r>
              <a:rPr lang="en-CA" dirty="0" smtClean="0">
                <a:effectLst/>
              </a:rPr>
              <a:t> in 1918, near the end of </a:t>
            </a:r>
            <a:r>
              <a:rPr lang="en-CA" dirty="0" smtClean="0">
                <a:effectLst/>
                <a:hlinkClick r:id="rId3" tooltip="World War I"/>
              </a:rPr>
              <a:t>World War I</a:t>
            </a:r>
            <a:r>
              <a:rPr lang="en-CA" dirty="0" smtClean="0">
                <a:effectLst/>
              </a:rPr>
              <a:t>. The first flight on October 2, 1918</a:t>
            </a:r>
            <a:r>
              <a:rPr lang="en-CA" b="0" i="0" baseline="30000" dirty="0" smtClean="0">
                <a:effectLst/>
                <a:hlinkClick r:id="rId30"/>
              </a:rPr>
              <a:t>[3]</a:t>
            </a:r>
            <a:r>
              <a:rPr lang="en-CA" dirty="0" smtClean="0">
                <a:effectLst/>
              </a:rPr>
              <a:t> was a failure: the plane climbed too steeply after takeoff, stalled and crashed.</a:t>
            </a:r>
            <a:r>
              <a:rPr lang="en-CA" b="0" i="0" baseline="30000" dirty="0" smtClean="0">
                <a:effectLst/>
                <a:hlinkClick r:id="rId31"/>
              </a:rPr>
              <a:t>[4]</a:t>
            </a:r>
            <a:r>
              <a:rPr lang="en-CA" dirty="0" smtClean="0">
                <a:effectLst/>
              </a:rPr>
              <a:t> Subsequent flights were successful, and the aircraft was demonstrated to Army personnel at Dayton.</a:t>
            </a:r>
          </a:p>
          <a:p>
            <a:pPr rtl="0"/>
            <a:endParaRPr lang="en-CA" dirty="0" smtClean="0">
              <a:effectLst/>
            </a:endParaRPr>
          </a:p>
          <a:p>
            <a:pPr rtl="0"/>
            <a:r>
              <a:rPr lang="en-CA" dirty="0" smtClean="0">
                <a:effectLst/>
              </a:rPr>
              <a:t>"The Kettering Bug had 2 successes on 6 attempts at Dayton, 1 of 4 at Amityville, and 4 of 14 at Carlstrom."</a:t>
            </a:r>
            <a:r>
              <a:rPr lang="en-CA" b="0" i="0" baseline="30000" dirty="0" smtClean="0">
                <a:effectLst/>
                <a:hlinkClick r:id="rId32"/>
              </a:rPr>
              <a:t>[5]</a:t>
            </a:r>
            <a:endParaRPr lang="en-CA" dirty="0" smtClean="0">
              <a:effectLst/>
            </a:endParaRPr>
          </a:p>
          <a:p>
            <a:pPr rtl="0"/>
            <a:r>
              <a:rPr lang="en-CA" dirty="0" smtClean="0">
                <a:effectLst/>
              </a:rPr>
              <a:t>Despite some successes during initial testing, the "Bug" was never used in combat. Officials worried about their reliability when carrying explosives over Allied troops.</a:t>
            </a:r>
            <a:r>
              <a:rPr lang="en-CA" b="0" i="0" baseline="30000" dirty="0" smtClean="0">
                <a:effectLst/>
                <a:hlinkClick r:id="rId24"/>
              </a:rPr>
              <a:t>[1]</a:t>
            </a:r>
            <a:r>
              <a:rPr lang="en-CA" dirty="0" smtClean="0">
                <a:effectLst/>
              </a:rPr>
              <a:t> By the time the War ended about 45 Bugs had been produced. The aircraft and its technology remained a secret until </a:t>
            </a:r>
            <a:r>
              <a:rPr lang="en-CA" dirty="0" smtClean="0">
                <a:effectLst/>
                <a:hlinkClick r:id="rId33" tooltip="World War II"/>
              </a:rPr>
              <a:t>World War II</a:t>
            </a:r>
            <a:r>
              <a:rPr lang="en-CA" dirty="0" smtClean="0">
                <a:effectLst/>
              </a:rPr>
              <a:t>.</a:t>
            </a:r>
          </a:p>
          <a:p>
            <a:pPr rtl="0"/>
            <a:r>
              <a:rPr lang="en-CA" dirty="0" smtClean="0">
                <a:effectLst/>
              </a:rPr>
              <a:t>During the 1920s, what had become the </a:t>
            </a:r>
            <a:r>
              <a:rPr lang="en-CA" dirty="0" smtClean="0">
                <a:effectLst/>
                <a:hlinkClick r:id="rId34" tooltip="U.S. Army Air Service"/>
              </a:rPr>
              <a:t>U.S. Army Air Service</a:t>
            </a:r>
            <a:r>
              <a:rPr lang="en-CA" dirty="0" smtClean="0">
                <a:effectLst/>
              </a:rPr>
              <a:t> continued to experiment with the aircraft until funding was withdrawn.</a:t>
            </a:r>
          </a:p>
          <a:p>
            <a:pPr rtl="0"/>
            <a:r>
              <a:rPr lang="en-CA" dirty="0" smtClean="0">
                <a:effectLst/>
              </a:rPr>
              <a:t>From April 1917 to March 1920 the US Government spent about $275,000 on the Kettering Bug</a:t>
            </a: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10</a:t>
            </a:fld>
            <a:endParaRPr lang="en-US" dirty="0"/>
          </a:p>
        </p:txBody>
      </p:sp>
    </p:spTree>
    <p:extLst>
      <p:ext uri="{BB962C8B-B14F-4D97-AF65-F5344CB8AC3E}">
        <p14:creationId xmlns:p14="http://schemas.microsoft.com/office/powerpoint/2010/main" val="419390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1" dirty="0" smtClean="0">
                <a:effectLst/>
              </a:rPr>
              <a:t>Aphrodite</a:t>
            </a:r>
            <a:r>
              <a:rPr lang="en-CA" dirty="0" smtClean="0">
                <a:effectLst/>
              </a:rPr>
              <a:t> and </a:t>
            </a:r>
            <a:r>
              <a:rPr lang="en-CA" b="1" dirty="0" smtClean="0">
                <a:effectLst/>
              </a:rPr>
              <a:t>Anvil</a:t>
            </a:r>
            <a:r>
              <a:rPr lang="en-CA" dirty="0" smtClean="0">
                <a:effectLst/>
              </a:rPr>
              <a:t> were the </a:t>
            </a:r>
            <a:r>
              <a:rPr lang="en-CA" dirty="0" smtClean="0">
                <a:effectLst/>
                <a:hlinkClick r:id="rId3" tooltip="World War II"/>
              </a:rPr>
              <a:t>World War II</a:t>
            </a:r>
            <a:r>
              <a:rPr lang="en-CA" dirty="0" smtClean="0">
                <a:effectLst/>
              </a:rPr>
              <a:t> </a:t>
            </a:r>
            <a:r>
              <a:rPr lang="en-CA" dirty="0" smtClean="0">
                <a:effectLst/>
                <a:hlinkClick r:id="rId4" tooltip="Code name"/>
              </a:rPr>
              <a:t>code names</a:t>
            </a:r>
            <a:r>
              <a:rPr lang="en-CA" dirty="0" smtClean="0">
                <a:effectLst/>
              </a:rPr>
              <a:t> of </a:t>
            </a:r>
            <a:r>
              <a:rPr lang="en-CA" dirty="0" smtClean="0">
                <a:effectLst/>
                <a:hlinkClick r:id="rId5" tooltip="United States Army Air Forces"/>
              </a:rPr>
              <a:t>United States Army Air Forces</a:t>
            </a:r>
            <a:r>
              <a:rPr lang="en-CA" dirty="0" smtClean="0">
                <a:effectLst/>
              </a:rPr>
              <a:t> and </a:t>
            </a:r>
            <a:r>
              <a:rPr lang="en-CA" dirty="0" smtClean="0">
                <a:effectLst/>
                <a:hlinkClick r:id="rId6" tooltip="United States Navy"/>
              </a:rPr>
              <a:t>United States Navy</a:t>
            </a:r>
            <a:r>
              <a:rPr lang="en-CA" dirty="0" smtClean="0">
                <a:effectLst/>
              </a:rPr>
              <a:t> operations to use </a:t>
            </a:r>
            <a:r>
              <a:rPr lang="en-CA" dirty="0" smtClean="0">
                <a:effectLst/>
                <a:hlinkClick r:id="rId7" tooltip="B-17 Flying Fortress variants"/>
              </a:rPr>
              <a:t>B-17</a:t>
            </a:r>
            <a:r>
              <a:rPr lang="en-CA" dirty="0" smtClean="0">
                <a:effectLst/>
              </a:rPr>
              <a:t> and </a:t>
            </a:r>
            <a:r>
              <a:rPr lang="en-CA" dirty="0" smtClean="0">
                <a:effectLst/>
                <a:hlinkClick r:id="rId8" tooltip="PB4Y"/>
              </a:rPr>
              <a:t>PB4Y</a:t>
            </a:r>
            <a:r>
              <a:rPr lang="en-CA" dirty="0" smtClean="0">
                <a:effectLst/>
              </a:rPr>
              <a:t> bombers as </a:t>
            </a:r>
            <a:r>
              <a:rPr lang="en-CA" dirty="0" smtClean="0">
                <a:effectLst/>
                <a:hlinkClick r:id="rId9" tooltip="Precision-guided munition"/>
              </a:rPr>
              <a:t>precision-guided munitions</a:t>
            </a:r>
            <a:r>
              <a:rPr lang="en-CA" dirty="0" smtClean="0">
                <a:effectLst/>
              </a:rPr>
              <a:t> against bunkers and other hardened/reinforced enemy facilities such as those targeted during </a:t>
            </a:r>
            <a:r>
              <a:rPr lang="en-CA" dirty="0" smtClean="0">
                <a:effectLst/>
                <a:hlinkClick r:id="rId10" tooltip="Operation Crossbow"/>
              </a:rPr>
              <a:t>Operation Crossbow</a:t>
            </a:r>
            <a:r>
              <a:rPr lang="en-CA" dirty="0" smtClean="0">
                <a:effectLst/>
              </a:rPr>
              <a:t>.</a:t>
            </a:r>
            <a:r>
              <a:rPr lang="en-CA" b="0" i="0" baseline="30000" dirty="0" smtClean="0">
                <a:effectLst/>
                <a:hlinkClick r:id="rId11"/>
              </a:rPr>
              <a:t>[2]</a:t>
            </a:r>
            <a:endParaRPr lang="en-CA" dirty="0" smtClean="0">
              <a:effectLst/>
            </a:endParaRPr>
          </a:p>
          <a:p>
            <a:pPr rtl="0"/>
            <a:r>
              <a:rPr lang="en-CA" dirty="0" smtClean="0">
                <a:effectLst/>
              </a:rPr>
              <a:t>The plan called for B-17 aircraft which had been taken out of operational service – various nicknames existed such as "robot", "baby", "drone" or "weary Willy"</a:t>
            </a:r>
            <a:r>
              <a:rPr lang="en-CA" b="0" i="0" baseline="30000" dirty="0" smtClean="0">
                <a:effectLst/>
                <a:hlinkClick r:id="rId12"/>
              </a:rPr>
              <a:t>[3]</a:t>
            </a:r>
            <a:r>
              <a:rPr lang="en-CA" dirty="0" smtClean="0">
                <a:effectLst/>
              </a:rPr>
              <a:t> – to be loaded to capacity with </a:t>
            </a:r>
            <a:r>
              <a:rPr lang="en-CA" dirty="0" smtClean="0">
                <a:effectLst/>
                <a:hlinkClick r:id="rId13" tooltip="Explosive material"/>
              </a:rPr>
              <a:t>explosives</a:t>
            </a:r>
            <a:r>
              <a:rPr lang="en-CA" dirty="0" smtClean="0">
                <a:effectLst/>
              </a:rPr>
              <a:t>, and flown by radio control into bomb-resistant fortifications such as German </a:t>
            </a:r>
            <a:r>
              <a:rPr lang="en-CA" dirty="0" smtClean="0">
                <a:effectLst/>
                <a:hlinkClick r:id="rId14" tooltip="U-boat"/>
              </a:rPr>
              <a:t>U-boat</a:t>
            </a:r>
            <a:r>
              <a:rPr lang="en-CA" dirty="0" smtClean="0">
                <a:effectLst/>
              </a:rPr>
              <a:t> pens and </a:t>
            </a:r>
            <a:r>
              <a:rPr lang="en-CA" dirty="0" smtClean="0">
                <a:effectLst/>
                <a:hlinkClick r:id="rId15" tooltip="V-weapon"/>
              </a:rPr>
              <a:t>V-weapon</a:t>
            </a:r>
            <a:r>
              <a:rPr lang="en-CA" dirty="0" smtClean="0">
                <a:effectLst/>
              </a:rPr>
              <a:t> sites.</a:t>
            </a:r>
          </a:p>
          <a:p>
            <a:pPr rtl="0"/>
            <a:r>
              <a:rPr lang="en-CA" dirty="0" smtClean="0">
                <a:effectLst/>
              </a:rPr>
              <a:t>It was hoped that this would match the British success with </a:t>
            </a:r>
            <a:r>
              <a:rPr lang="en-CA" dirty="0" smtClean="0">
                <a:effectLst/>
                <a:hlinkClick r:id="rId16" tooltip="Tallboy bomb"/>
              </a:rPr>
              <a:t>Tallboy</a:t>
            </a:r>
            <a:r>
              <a:rPr lang="en-CA" dirty="0" smtClean="0">
                <a:effectLst/>
              </a:rPr>
              <a:t> and </a:t>
            </a:r>
            <a:r>
              <a:rPr lang="en-CA" dirty="0" smtClean="0">
                <a:effectLst/>
                <a:hlinkClick r:id="rId17" tooltip="Grand Slam bomb"/>
              </a:rPr>
              <a:t>Grand Slam</a:t>
            </a:r>
            <a:r>
              <a:rPr lang="en-CA" dirty="0" smtClean="0">
                <a:effectLst/>
              </a:rPr>
              <a:t> ground penetration bombs but the project was dangerous, expensive and unsuccessful. Of 14 missions flown, none resulted in the successful destruction of a target. Many aircraft lost control and crashed, or were shot down by flak, and many pilots were killed. However, a handful of aircraft scored near misses. </a:t>
            </a:r>
            <a:r>
              <a:rPr lang="en-CA" b="1" dirty="0" smtClean="0">
                <a:effectLst/>
              </a:rPr>
              <a:t>One notable pilot death was </a:t>
            </a:r>
            <a:r>
              <a:rPr lang="en-CA" b="1" dirty="0" smtClean="0">
                <a:effectLst/>
                <a:hlinkClick r:id="rId18" tooltip="Joseph P. Kennedy, Jr."/>
              </a:rPr>
              <a:t>Joseph P. Kennedy, Jr.</a:t>
            </a:r>
            <a:r>
              <a:rPr lang="en-CA" b="1" dirty="0" smtClean="0">
                <a:effectLst/>
              </a:rPr>
              <a:t>, the elder brother of US President </a:t>
            </a:r>
            <a:r>
              <a:rPr lang="en-CA" b="1" dirty="0" smtClean="0">
                <a:effectLst/>
                <a:hlinkClick r:id="rId19" tooltip="John F. Kennedy"/>
              </a:rPr>
              <a:t>John F. Kennedy</a:t>
            </a:r>
            <a:r>
              <a:rPr lang="en-CA" b="1" dirty="0" smtClean="0">
                <a:effectLst/>
              </a:rPr>
              <a:t>.</a:t>
            </a:r>
          </a:p>
          <a:p>
            <a:pPr rtl="0"/>
            <a:r>
              <a:rPr lang="en-CA" dirty="0" smtClean="0">
                <a:effectLst/>
              </a:rPr>
              <a:t>The program effectively ceased on January 27, 1945 when General </a:t>
            </a:r>
            <a:r>
              <a:rPr lang="en-CA" dirty="0" smtClean="0">
                <a:effectLst/>
                <a:hlinkClick r:id="rId20" tooltip="Carl Andrew Spaatz"/>
              </a:rPr>
              <a:t>Spaatz</a:t>
            </a:r>
            <a:r>
              <a:rPr lang="en-CA" dirty="0" smtClean="0">
                <a:effectLst/>
              </a:rPr>
              <a:t> sent an urgent message to Doolittle "Aphrodite babies must not be launched against the enemy until further orders".</a:t>
            </a:r>
            <a:r>
              <a:rPr lang="en-CA" b="0" i="0" baseline="30000" dirty="0" smtClean="0">
                <a:effectLst/>
                <a:hlinkClick r:id="rId21"/>
              </a:rPr>
              <a:t>[4]</a:t>
            </a:r>
            <a:endParaRPr lang="en-CA" dirty="0" smtClean="0">
              <a:effectLst/>
            </a:endParaRPr>
          </a:p>
          <a:p>
            <a:endParaRPr lang="en-CA" dirty="0" smtClean="0"/>
          </a:p>
          <a:p>
            <a:pPr rtl="0"/>
            <a:r>
              <a:rPr lang="en-CA" dirty="0" smtClean="0">
                <a:effectLst/>
              </a:rPr>
              <a:t>Old </a:t>
            </a:r>
            <a:r>
              <a:rPr lang="en-CA" dirty="0" smtClean="0">
                <a:effectLst/>
                <a:hlinkClick r:id="rId22" tooltip="Boeing B-17 Flying Fortress"/>
              </a:rPr>
              <a:t>Boeing B-17 Flying Fortress</a:t>
            </a:r>
            <a:r>
              <a:rPr lang="en-CA" dirty="0" smtClean="0">
                <a:effectLst/>
              </a:rPr>
              <a:t> bombers were stripped of all normal combat armament and all other non-essential gear (armor, guns, bomb racks, </a:t>
            </a:r>
            <a:r>
              <a:rPr lang="en-CA" dirty="0" smtClean="0">
                <a:effectLst/>
                <a:hlinkClick r:id="rId23" tooltip="Transceiver"/>
              </a:rPr>
              <a:t>transceiver</a:t>
            </a:r>
            <a:r>
              <a:rPr lang="en-CA" dirty="0" smtClean="0">
                <a:effectLst/>
              </a:rPr>
              <a:t>, seats, etc.), relieving about 12,000 lb (5,400 kg) of weight. To allow easier exit when the pilot and co-pilot were to parachute out, the </a:t>
            </a:r>
            <a:r>
              <a:rPr lang="en-CA" dirty="0" smtClean="0">
                <a:effectLst/>
                <a:hlinkClick r:id="rId24" tooltip="Aircraft canopy"/>
              </a:rPr>
              <a:t>canopy</a:t>
            </a:r>
            <a:r>
              <a:rPr lang="en-CA" dirty="0" smtClean="0">
                <a:effectLst/>
              </a:rPr>
              <a:t> was removed. </a:t>
            </a:r>
            <a:r>
              <a:rPr lang="en-CA" dirty="0" err="1" smtClean="0">
                <a:effectLst/>
                <a:hlinkClick r:id="rId25" tooltip="Azon"/>
              </a:rPr>
              <a:t>Azon</a:t>
            </a:r>
            <a:r>
              <a:rPr lang="en-CA" b="0" i="0" baseline="30000" dirty="0" smtClean="0">
                <a:effectLst/>
                <a:hlinkClick r:id="rId26"/>
              </a:rPr>
              <a:t>[9]</a:t>
            </a:r>
            <a:r>
              <a:rPr lang="en-CA" dirty="0" smtClean="0">
                <a:effectLst/>
              </a:rPr>
              <a:t> </a:t>
            </a:r>
            <a:r>
              <a:rPr lang="en-CA" dirty="0" smtClean="0">
                <a:effectLst/>
                <a:hlinkClick r:id="rId27" tooltip="Radio control"/>
              </a:rPr>
              <a:t>radio remote-control</a:t>
            </a:r>
            <a:r>
              <a:rPr lang="en-CA" dirty="0" smtClean="0">
                <a:effectLst/>
              </a:rPr>
              <a:t> equipment was added, with two </a:t>
            </a:r>
            <a:r>
              <a:rPr lang="en-CA" dirty="0" smtClean="0">
                <a:effectLst/>
                <a:hlinkClick r:id="rId28" tooltip="Television camera"/>
              </a:rPr>
              <a:t>television cameras</a:t>
            </a:r>
            <a:r>
              <a:rPr lang="en-CA" dirty="0" smtClean="0">
                <a:effectLst/>
              </a:rPr>
              <a:t> fitted in the cockpit to allow a view of both the ground and the main instrumentation panel to be transmitted back to an accompanying CQ-17 'mothership'. The drone was loaded with explosives weighing more than twice that of a B-17's normal bomb payload. The British </a:t>
            </a:r>
            <a:r>
              <a:rPr lang="en-CA" dirty="0" err="1" smtClean="0">
                <a:effectLst/>
                <a:hlinkClick r:id="rId29" tooltip="Torpex"/>
              </a:rPr>
              <a:t>Torpex</a:t>
            </a:r>
            <a:r>
              <a:rPr lang="en-CA" dirty="0" smtClean="0">
                <a:effectLst/>
              </a:rPr>
              <a:t> used for the purpose was itself 50% more powerful than TNT.</a:t>
            </a:r>
          </a:p>
          <a:p>
            <a:pPr rtl="0"/>
            <a:r>
              <a:rPr lang="en-CA" dirty="0" smtClean="0">
                <a:effectLst/>
              </a:rPr>
              <a:t>A relatively remote location in </a:t>
            </a:r>
            <a:r>
              <a:rPr lang="en-CA" dirty="0" smtClean="0">
                <a:effectLst/>
                <a:hlinkClick r:id="rId30" tooltip="Norfolk"/>
              </a:rPr>
              <a:t>Norfolk</a:t>
            </a:r>
            <a:r>
              <a:rPr lang="en-CA" dirty="0" smtClean="0">
                <a:effectLst/>
              </a:rPr>
              <a:t>, </a:t>
            </a:r>
            <a:r>
              <a:rPr lang="en-CA" dirty="0" smtClean="0">
                <a:effectLst/>
                <a:hlinkClick r:id="rId31" tooltip="RAF Fersfield"/>
              </a:rPr>
              <a:t>RAF </a:t>
            </a:r>
            <a:r>
              <a:rPr lang="en-CA" dirty="0" err="1" smtClean="0">
                <a:effectLst/>
                <a:hlinkClick r:id="rId31" tooltip="RAF Fersfield"/>
              </a:rPr>
              <a:t>Fersfield</a:t>
            </a:r>
            <a:r>
              <a:rPr lang="en-CA" dirty="0" smtClean="0">
                <a:effectLst/>
              </a:rPr>
              <a:t>, was the launch site. Initially </a:t>
            </a:r>
            <a:r>
              <a:rPr lang="en-CA" dirty="0" smtClean="0">
                <a:effectLst/>
                <a:hlinkClick r:id="rId32" tooltip="RAF Woodbridge"/>
              </a:rPr>
              <a:t>RAF Woodbridge</a:t>
            </a:r>
            <a:r>
              <a:rPr lang="en-CA" dirty="0" smtClean="0">
                <a:effectLst/>
              </a:rPr>
              <a:t> had been selected for its long runway, but the possibility of the damaged aircraft that diverted to Woodbridge for landings colliding with a loaded drone caused concerns. The remote control system was insufficient for safe </a:t>
            </a:r>
            <a:r>
              <a:rPr lang="en-CA" dirty="0" smtClean="0">
                <a:effectLst/>
                <a:hlinkClick r:id="rId33" tooltip="Takeoff"/>
              </a:rPr>
              <a:t>takeoff</a:t>
            </a:r>
            <a:r>
              <a:rPr lang="en-CA" dirty="0" smtClean="0">
                <a:effectLst/>
              </a:rPr>
              <a:t>, so each drone was taken aloft by a volunteer pilot and a volunteer flight engineer to an altitude of 2,000 </a:t>
            </a:r>
            <a:r>
              <a:rPr lang="en-CA" dirty="0" err="1" smtClean="0">
                <a:effectLst/>
              </a:rPr>
              <a:t>ft</a:t>
            </a:r>
            <a:r>
              <a:rPr lang="en-CA" dirty="0" smtClean="0">
                <a:effectLst/>
              </a:rPr>
              <a:t> (600 m) for transfer of control to the CQ-17 operators. After successful turnover of control of the drone, the two-man crew would arm the payload and parachute out of the </a:t>
            </a:r>
            <a:r>
              <a:rPr lang="en-CA" dirty="0" smtClean="0">
                <a:effectLst/>
                <a:hlinkClick r:id="rId34" tooltip="Cockpit"/>
              </a:rPr>
              <a:t>cockpit</a:t>
            </a:r>
            <a:r>
              <a:rPr lang="en-CA" dirty="0" smtClean="0">
                <a:effectLst/>
              </a:rPr>
              <a:t>. The 'mothership' would then direct the missile to the target.</a:t>
            </a:r>
          </a:p>
          <a:p>
            <a:pPr rtl="0"/>
            <a:r>
              <a:rPr lang="en-CA" dirty="0" smtClean="0">
                <a:effectLst/>
              </a:rPr>
              <a:t>When the training program was complete, the 562nd Squadron had ten drones and four "motherships".</a:t>
            </a: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11</a:t>
            </a:fld>
            <a:endParaRPr lang="en-US" dirty="0"/>
          </a:p>
        </p:txBody>
      </p:sp>
    </p:spTree>
    <p:extLst>
      <p:ext uri="{BB962C8B-B14F-4D97-AF65-F5344CB8AC3E}">
        <p14:creationId xmlns:p14="http://schemas.microsoft.com/office/powerpoint/2010/main" val="2228380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smtClean="0">
                <a:effectLst/>
              </a:rPr>
              <a:t>The </a:t>
            </a:r>
            <a:r>
              <a:rPr lang="en-CA" b="1" dirty="0" smtClean="0">
                <a:effectLst/>
              </a:rPr>
              <a:t>OQ-2 </a:t>
            </a:r>
            <a:r>
              <a:rPr lang="en-CA" b="1" dirty="0" err="1" smtClean="0">
                <a:effectLst/>
              </a:rPr>
              <a:t>Radioplane</a:t>
            </a:r>
            <a:r>
              <a:rPr lang="en-CA" dirty="0" smtClean="0">
                <a:effectLst/>
              </a:rPr>
              <a:t> was the first mass-produced </a:t>
            </a:r>
            <a:r>
              <a:rPr lang="en-CA" dirty="0" smtClean="0">
                <a:effectLst/>
                <a:hlinkClick r:id="rId3" tooltip="Unmanned aerial vehicle"/>
              </a:rPr>
              <a:t>UAV</a:t>
            </a:r>
            <a:r>
              <a:rPr lang="en-CA" dirty="0" smtClean="0">
                <a:effectLst/>
              </a:rPr>
              <a:t> or drone in the </a:t>
            </a:r>
            <a:r>
              <a:rPr lang="en-CA" dirty="0" smtClean="0">
                <a:effectLst/>
                <a:hlinkClick r:id="rId4" tooltip="United States"/>
              </a:rPr>
              <a:t>United States</a:t>
            </a:r>
            <a:r>
              <a:rPr lang="en-CA" dirty="0" smtClean="0">
                <a:effectLst/>
              </a:rPr>
              <a:t>. A follow-on version, the OQ-3, became the most widely used target aircraft in US service, with over 9,400 being built during </a:t>
            </a:r>
            <a:r>
              <a:rPr lang="en-CA" dirty="0" smtClean="0">
                <a:effectLst/>
                <a:hlinkClick r:id="rId5" tooltip="World War II"/>
              </a:rPr>
              <a:t>World War II</a:t>
            </a:r>
            <a:r>
              <a:rPr lang="en-CA" dirty="0" smtClean="0">
                <a:effectLst/>
              </a:rPr>
              <a:t>.</a:t>
            </a:r>
          </a:p>
          <a:p>
            <a:pPr rtl="0"/>
            <a:r>
              <a:rPr lang="en-CA" b="1" dirty="0" smtClean="0">
                <a:effectLst/>
              </a:rPr>
              <a:t>History[</a:t>
            </a:r>
            <a:r>
              <a:rPr lang="en-CA" b="1" dirty="0" smtClean="0">
                <a:effectLst/>
                <a:hlinkClick r:id="rId6" tooltip="Edit section: History"/>
              </a:rPr>
              <a:t>edit</a:t>
            </a:r>
            <a:r>
              <a:rPr lang="en-CA" b="1" dirty="0" smtClean="0">
                <a:effectLst/>
              </a:rPr>
              <a:t>]</a:t>
            </a:r>
          </a:p>
          <a:p>
            <a:pPr rtl="0"/>
            <a:endParaRPr lang="en-CA" b="1" dirty="0" smtClean="0">
              <a:effectLst/>
            </a:endParaRPr>
          </a:p>
          <a:p>
            <a:pPr rtl="0"/>
            <a:r>
              <a:rPr lang="en-CA" dirty="0" smtClean="0">
                <a:effectLst/>
              </a:rPr>
              <a:t>The OQ-2 was originally a small </a:t>
            </a:r>
            <a:r>
              <a:rPr lang="en-CA" dirty="0" smtClean="0">
                <a:effectLst/>
                <a:hlinkClick r:id="rId7" tooltip="Radio controlled"/>
              </a:rPr>
              <a:t>radio controlled</a:t>
            </a:r>
            <a:r>
              <a:rPr lang="en-CA" dirty="0" smtClean="0">
                <a:effectLst/>
              </a:rPr>
              <a:t> aircraft model designed by Walter Righter. The design, along with its engine design, was purchased by actor </a:t>
            </a:r>
            <a:r>
              <a:rPr lang="en-CA" dirty="0" smtClean="0">
                <a:effectLst/>
                <a:hlinkClick r:id="rId8" tooltip="Reginald Denny (actor)"/>
              </a:rPr>
              <a:t>Reginald Denny</a:t>
            </a:r>
            <a:r>
              <a:rPr lang="en-CA" dirty="0" smtClean="0">
                <a:effectLst/>
              </a:rPr>
              <a:t>, who had demonstrated another model to the </a:t>
            </a:r>
            <a:r>
              <a:rPr lang="en-CA" dirty="0" smtClean="0">
                <a:effectLst/>
                <a:hlinkClick r:id="rId9" tooltip="US Army"/>
              </a:rPr>
              <a:t>US Army</a:t>
            </a:r>
            <a:r>
              <a:rPr lang="en-CA" dirty="0" smtClean="0">
                <a:effectLst/>
              </a:rPr>
              <a:t> in 1940. Calling the new design the RP-2, he demonstrated several updated versions to the Army as the RP-2, RP-3 and RP-4 in 1939.</a:t>
            </a:r>
            <a:r>
              <a:rPr lang="en-CA" b="0" i="0" baseline="30000" dirty="0" smtClean="0">
                <a:effectLst/>
                <a:hlinkClick r:id="rId10"/>
              </a:rPr>
              <a:t>[1]</a:t>
            </a:r>
            <a:endParaRPr lang="en-CA" dirty="0" smtClean="0">
              <a:effectLst/>
            </a:endParaRPr>
          </a:p>
          <a:p>
            <a:pPr rtl="0"/>
            <a:endParaRPr lang="en-CA" dirty="0" smtClean="0">
              <a:effectLst/>
            </a:endParaRPr>
          </a:p>
          <a:p>
            <a:pPr rtl="0"/>
            <a:r>
              <a:rPr lang="en-CA" dirty="0" smtClean="0">
                <a:effectLst/>
              </a:rPr>
              <a:t>In 1940, the Army placed an order for 53 RP-4s, designating them the </a:t>
            </a:r>
            <a:r>
              <a:rPr lang="en-CA" b="1" dirty="0" smtClean="0">
                <a:effectLst/>
              </a:rPr>
              <a:t>OQ-1</a:t>
            </a:r>
            <a:r>
              <a:rPr lang="en-CA" dirty="0" smtClean="0">
                <a:effectLst/>
              </a:rPr>
              <a:t>, the </a:t>
            </a:r>
            <a:r>
              <a:rPr lang="en-CA" i="1" dirty="0" smtClean="0">
                <a:effectLst/>
              </a:rPr>
              <a:t>OQ</a:t>
            </a:r>
            <a:r>
              <a:rPr lang="en-CA" dirty="0" smtClean="0">
                <a:effectLst/>
              </a:rPr>
              <a:t> meaning a "subscale target". This small order led to a much bigger 1941 order for the similar RP-5, which became the US Army </a:t>
            </a:r>
            <a:r>
              <a:rPr lang="en-CA" b="1" dirty="0" smtClean="0">
                <a:effectLst/>
              </a:rPr>
              <a:t>OQ-2</a:t>
            </a:r>
            <a:r>
              <a:rPr lang="en-CA" dirty="0" smtClean="0">
                <a:effectLst/>
              </a:rPr>
              <a:t>. The </a:t>
            </a:r>
            <a:r>
              <a:rPr lang="en-CA" dirty="0" smtClean="0">
                <a:effectLst/>
                <a:hlinkClick r:id="rId11" tooltip="US Navy"/>
              </a:rPr>
              <a:t>US Navy</a:t>
            </a:r>
            <a:r>
              <a:rPr lang="en-CA" dirty="0" smtClean="0">
                <a:effectLst/>
              </a:rPr>
              <a:t> also bought the drone, designating it </a:t>
            </a:r>
            <a:r>
              <a:rPr lang="en-CA" b="1" dirty="0" smtClean="0">
                <a:effectLst/>
              </a:rPr>
              <a:t>TDD-1</a:t>
            </a:r>
            <a:r>
              <a:rPr lang="en-CA" dirty="0" smtClean="0">
                <a:effectLst/>
              </a:rPr>
              <a:t>, for </a:t>
            </a:r>
            <a:r>
              <a:rPr lang="en-CA" i="1" dirty="0" smtClean="0">
                <a:effectLst/>
              </a:rPr>
              <a:t>Target Drone, Denny, 1</a:t>
            </a:r>
            <a:r>
              <a:rPr lang="en-CA" dirty="0" smtClean="0">
                <a:effectLst/>
              </a:rPr>
              <a:t>. Thousands were built, manufactured in a plant at the </a:t>
            </a:r>
            <a:r>
              <a:rPr lang="en-CA" dirty="0" smtClean="0">
                <a:effectLst/>
                <a:hlinkClick r:id="rId12" tooltip="Van Nuys Airport"/>
              </a:rPr>
              <a:t>Van Nuys Airport</a:t>
            </a:r>
            <a:r>
              <a:rPr lang="en-CA" dirty="0" smtClean="0">
                <a:effectLst/>
              </a:rPr>
              <a:t> in the </a:t>
            </a:r>
            <a:r>
              <a:rPr lang="en-CA" dirty="0" smtClean="0">
                <a:effectLst/>
                <a:hlinkClick r:id="rId13" tooltip="Los Angeles"/>
              </a:rPr>
              <a:t>Los Angeles</a:t>
            </a:r>
            <a:r>
              <a:rPr lang="en-CA" dirty="0" smtClean="0">
                <a:effectLst/>
              </a:rPr>
              <a:t> metropolitan area.</a:t>
            </a:r>
          </a:p>
          <a:p>
            <a:pPr rtl="0"/>
            <a:endParaRPr lang="en-CA" dirty="0" smtClean="0">
              <a:effectLst/>
            </a:endParaRPr>
          </a:p>
          <a:p>
            <a:pPr rtl="0"/>
            <a:r>
              <a:rPr lang="en-CA" b="1" dirty="0" smtClean="0">
                <a:effectLst/>
              </a:rPr>
              <a:t>It was at this factory on June 26, 1945 that Army photographer </a:t>
            </a:r>
            <a:r>
              <a:rPr lang="en-CA" b="1" dirty="0" smtClean="0">
                <a:effectLst/>
                <a:hlinkClick r:id="rId14" tooltip="David Conover"/>
              </a:rPr>
              <a:t>David Conover</a:t>
            </a:r>
            <a:r>
              <a:rPr lang="en-CA" b="1" dirty="0" smtClean="0">
                <a:effectLst/>
              </a:rPr>
              <a:t> saw a young woman assembler named Norma </a:t>
            </a:r>
            <a:r>
              <a:rPr lang="en-CA" b="1" dirty="0" err="1" smtClean="0">
                <a:effectLst/>
              </a:rPr>
              <a:t>Jeane</a:t>
            </a:r>
            <a:r>
              <a:rPr lang="en-CA" b="1" dirty="0" smtClean="0">
                <a:effectLst/>
              </a:rPr>
              <a:t> Dougherty, whom he thought had potential as a model. She was photographed in the plant, which led to a screen test for Norma </a:t>
            </a:r>
            <a:r>
              <a:rPr lang="en-CA" b="1" dirty="0" err="1" smtClean="0">
                <a:effectLst/>
              </a:rPr>
              <a:t>Jeane</a:t>
            </a:r>
            <a:r>
              <a:rPr lang="en-CA" b="1" dirty="0" smtClean="0">
                <a:effectLst/>
              </a:rPr>
              <a:t>, who soon changed her name to </a:t>
            </a:r>
            <a:r>
              <a:rPr lang="en-CA" b="1" dirty="0" smtClean="0">
                <a:effectLst/>
                <a:hlinkClick r:id="rId15" tooltip="Marilyn Monroe"/>
              </a:rPr>
              <a:t>Marilyn Monroe</a:t>
            </a:r>
            <a:r>
              <a:rPr lang="en-CA" b="1" dirty="0" smtClean="0">
                <a:effectLst/>
              </a:rPr>
              <a:t>.</a:t>
            </a:r>
            <a:r>
              <a:rPr lang="en-CA" b="1" i="0" baseline="30000" dirty="0" smtClean="0">
                <a:effectLst/>
                <a:hlinkClick r:id="rId16"/>
              </a:rPr>
              <a:t>[</a:t>
            </a:r>
            <a:endParaRPr lang="en-CA" b="1" i="0" baseline="30000" dirty="0" smtClean="0">
              <a:effectLst/>
            </a:endParaRPr>
          </a:p>
          <a:p>
            <a:pPr rtl="0"/>
            <a:endParaRPr lang="en-CA" b="0" i="0" baseline="30000" dirty="0" smtClean="0">
              <a:effectLst/>
            </a:endParaRPr>
          </a:p>
          <a:p>
            <a:pPr rtl="0"/>
            <a:r>
              <a:rPr lang="en-CA" dirty="0" smtClean="0">
                <a:effectLst/>
              </a:rPr>
              <a:t>The OQ-2 was a simple aircraft, powered by a two-cylinder two-cycle piston engine, providing 6 horsepower (4.5 kW) and driving two contra-rotating propellers. The RC control system was built by Bendix. Launching was by catapult only and recovered by parachute should it survive the target practice. The landing gear was used only on the OQ-2 versions as sold to the Army to cushion the landing by parachute. None of the drones including the improved variants shipped to the Navy had landing gear. The subsequent variants delivered to the Army did not have landing gear.</a:t>
            </a:r>
          </a:p>
          <a:p>
            <a:pPr rtl="0"/>
            <a:endParaRPr lang="en-CA" dirty="0" smtClean="0">
              <a:effectLst/>
            </a:endParaRPr>
          </a:p>
          <a:p>
            <a:pPr rtl="0"/>
            <a:r>
              <a:rPr lang="en-CA" dirty="0" smtClean="0">
                <a:effectLst/>
              </a:rPr>
              <a:t>The OQ-2 led to a series of similar but improved variants, with the </a:t>
            </a:r>
            <a:r>
              <a:rPr lang="en-CA" b="1" dirty="0" smtClean="0">
                <a:effectLst/>
              </a:rPr>
              <a:t>OQ-3</a:t>
            </a:r>
            <a:r>
              <a:rPr lang="en-CA" dirty="0" smtClean="0">
                <a:effectLst/>
              </a:rPr>
              <a:t> / </a:t>
            </a:r>
            <a:r>
              <a:rPr lang="en-CA" b="1" dirty="0" smtClean="0">
                <a:effectLst/>
              </a:rPr>
              <a:t>TDD-2</a:t>
            </a:r>
            <a:r>
              <a:rPr lang="en-CA" dirty="0" smtClean="0">
                <a:effectLst/>
              </a:rPr>
              <a:t> and </a:t>
            </a:r>
            <a:r>
              <a:rPr lang="en-CA" b="1" dirty="0" smtClean="0">
                <a:effectLst/>
              </a:rPr>
              <a:t>OQ-14</a:t>
            </a:r>
            <a:r>
              <a:rPr lang="en-CA" dirty="0" smtClean="0">
                <a:effectLst/>
              </a:rPr>
              <a:t> / </a:t>
            </a:r>
            <a:r>
              <a:rPr lang="en-CA" b="1" dirty="0" smtClean="0">
                <a:effectLst/>
              </a:rPr>
              <a:t>TDD-3</a:t>
            </a:r>
            <a:r>
              <a:rPr lang="en-CA" dirty="0" smtClean="0">
                <a:effectLst/>
              </a:rPr>
              <a:t> produced in quantity. A number of other target drones were built by </a:t>
            </a:r>
            <a:r>
              <a:rPr lang="en-CA" dirty="0" err="1" smtClean="0">
                <a:effectLst/>
              </a:rPr>
              <a:t>Radioplane</a:t>
            </a:r>
            <a:r>
              <a:rPr lang="en-CA" dirty="0" smtClean="0">
                <a:effectLst/>
              </a:rPr>
              <a:t> (including licensed contractors) and competing companies during the war, most of which never got beyond prototype stage, which accounts for the gaps in the designation sequence between "OQ-3" and "OQ-14".</a:t>
            </a:r>
          </a:p>
          <a:p>
            <a:pPr rtl="0"/>
            <a:endParaRPr lang="en-CA" dirty="0" smtClean="0">
              <a:effectLst/>
            </a:endParaRPr>
          </a:p>
          <a:p>
            <a:pPr rtl="0"/>
            <a:r>
              <a:rPr lang="en-CA" dirty="0" smtClean="0">
                <a:effectLst/>
              </a:rPr>
              <a:t>After WWII ended, various experiment were made with </a:t>
            </a:r>
            <a:r>
              <a:rPr lang="en-CA" dirty="0" err="1" smtClean="0">
                <a:effectLst/>
              </a:rPr>
              <a:t>Radioplane</a:t>
            </a:r>
            <a:r>
              <a:rPr lang="en-CA" dirty="0" smtClean="0">
                <a:effectLst/>
              </a:rPr>
              <a:t> target drones. In one experiment in 1950, a derivative of the QQ-3 </a:t>
            </a:r>
            <a:r>
              <a:rPr lang="en-CA" dirty="0" err="1" smtClean="0">
                <a:effectLst/>
              </a:rPr>
              <a:t>Radioplane</a:t>
            </a:r>
            <a:r>
              <a:rPr lang="en-CA" dirty="0" smtClean="0">
                <a:effectLst/>
              </a:rPr>
              <a:t> drone was used to lay military communication wire.</a:t>
            </a:r>
            <a:r>
              <a:rPr lang="en-CA" b="0" i="0" baseline="30000" dirty="0" smtClean="0">
                <a:effectLst/>
                <a:hlinkClick r:id="rId17"/>
              </a:rPr>
              <a:t>[3]</a:t>
            </a:r>
            <a:endParaRPr lang="en-CA" b="0" i="0" baseline="30000" dirty="0" smtClean="0">
              <a:effectLst/>
            </a:endParaRPr>
          </a:p>
          <a:p>
            <a:pPr rtl="0"/>
            <a:endParaRPr lang="en-CA" dirty="0" smtClean="0">
              <a:effectLst/>
            </a:endParaRPr>
          </a:p>
          <a:p>
            <a:pPr rtl="0"/>
            <a:r>
              <a:rPr lang="en-CA" b="1" dirty="0" smtClean="0">
                <a:effectLst/>
              </a:rPr>
              <a:t>During the war </a:t>
            </a:r>
            <a:r>
              <a:rPr lang="en-CA" b="1" dirty="0" err="1" smtClean="0">
                <a:effectLst/>
              </a:rPr>
              <a:t>Radioplane</a:t>
            </a:r>
            <a:r>
              <a:rPr lang="en-CA" b="1" dirty="0" smtClean="0">
                <a:effectLst/>
              </a:rPr>
              <a:t> manufactured nearly fifteen thousand drones. The company was bought by </a:t>
            </a:r>
            <a:r>
              <a:rPr lang="en-CA" b="1" dirty="0" smtClean="0">
                <a:effectLst/>
                <a:hlinkClick r:id="rId18" tooltip="Northrop Corporation"/>
              </a:rPr>
              <a:t>Northrop</a:t>
            </a:r>
            <a:r>
              <a:rPr lang="en-CA" b="1" dirty="0" smtClean="0">
                <a:effectLst/>
              </a:rPr>
              <a:t> in 1952.</a:t>
            </a:r>
          </a:p>
          <a:p>
            <a:pPr rtl="0"/>
            <a:endParaRPr lang="en-CA" dirty="0" smtClean="0">
              <a:effectLst/>
            </a:endParaRP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12</a:t>
            </a:fld>
            <a:endParaRPr lang="en-US" dirty="0"/>
          </a:p>
        </p:txBody>
      </p:sp>
    </p:spTree>
    <p:extLst>
      <p:ext uri="{BB962C8B-B14F-4D97-AF65-F5344CB8AC3E}">
        <p14:creationId xmlns:p14="http://schemas.microsoft.com/office/powerpoint/2010/main" val="75972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The </a:t>
            </a:r>
            <a:r>
              <a:rPr lang="en-CA" b="1" dirty="0" smtClean="0">
                <a:effectLst/>
              </a:rPr>
              <a:t>Ryan </a:t>
            </a:r>
            <a:r>
              <a:rPr lang="en-CA" b="1" dirty="0" err="1" smtClean="0">
                <a:effectLst/>
              </a:rPr>
              <a:t>Firebee</a:t>
            </a:r>
            <a:r>
              <a:rPr lang="en-CA" dirty="0" smtClean="0">
                <a:effectLst/>
              </a:rPr>
              <a:t> was a series of </a:t>
            </a:r>
            <a:r>
              <a:rPr lang="en-CA" dirty="0" smtClean="0">
                <a:effectLst/>
                <a:hlinkClick r:id="rId3" tooltip="Target drone"/>
              </a:rPr>
              <a:t>target drones</a:t>
            </a:r>
            <a:r>
              <a:rPr lang="en-CA" dirty="0" smtClean="0">
                <a:effectLst/>
              </a:rPr>
              <a:t> developed by the </a:t>
            </a:r>
            <a:r>
              <a:rPr lang="en-CA" dirty="0" smtClean="0">
                <a:effectLst/>
                <a:hlinkClick r:id="rId4" tooltip="Ryan Aeronautical Company"/>
              </a:rPr>
              <a:t>Ryan Aeronautical Company</a:t>
            </a:r>
            <a:r>
              <a:rPr lang="en-CA" dirty="0" smtClean="0">
                <a:effectLst/>
              </a:rPr>
              <a:t> beginning in 1951. It was one of the first jet-propelled drones, and one of the most widely used target drones ever built</a:t>
            </a:r>
          </a:p>
          <a:p>
            <a:endParaRPr lang="en-CA" dirty="0" smtClean="0">
              <a:effectLst/>
            </a:endParaRPr>
          </a:p>
          <a:p>
            <a:pPr rtl="0"/>
            <a:r>
              <a:rPr lang="en-CA" dirty="0" smtClean="0">
                <a:effectLst/>
              </a:rPr>
              <a:t>The </a:t>
            </a:r>
            <a:r>
              <a:rPr lang="en-CA" dirty="0" err="1" smtClean="0">
                <a:effectLst/>
              </a:rPr>
              <a:t>Firebee</a:t>
            </a:r>
            <a:r>
              <a:rPr lang="en-CA" dirty="0" smtClean="0">
                <a:effectLst/>
              </a:rPr>
              <a:t> I was the result of a 1948 </a:t>
            </a:r>
            <a:r>
              <a:rPr lang="en-CA" dirty="0" smtClean="0">
                <a:effectLst/>
                <a:hlinkClick r:id="rId5" tooltip="US Air Force"/>
              </a:rPr>
              <a:t>US Air Force</a:t>
            </a:r>
            <a:r>
              <a:rPr lang="en-CA" dirty="0" smtClean="0">
                <a:effectLst/>
              </a:rPr>
              <a:t> request and contract to Ryan for a jet-powered gunnery target. The first flight of the </a:t>
            </a:r>
            <a:r>
              <a:rPr lang="en-CA" b="1" dirty="0" smtClean="0">
                <a:effectLst/>
              </a:rPr>
              <a:t>XQ-2 </a:t>
            </a:r>
            <a:r>
              <a:rPr lang="en-CA" b="1" dirty="0" err="1" smtClean="0">
                <a:effectLst/>
              </a:rPr>
              <a:t>Firebee</a:t>
            </a:r>
            <a:r>
              <a:rPr lang="en-CA" dirty="0" smtClean="0">
                <a:effectLst/>
              </a:rPr>
              <a:t> prototype took place in early 1951. The drone featured swept flight surfaces and a circular nose inlet. The initial models had distinctive "arrowhead" shaped end plates on the </a:t>
            </a:r>
            <a:r>
              <a:rPr lang="en-CA" dirty="0" err="1" smtClean="0">
                <a:effectLst/>
              </a:rPr>
              <a:t>tailplane</a:t>
            </a:r>
            <a:r>
              <a:rPr lang="en-CA" dirty="0" smtClean="0">
                <a:effectLst/>
              </a:rPr>
              <a:t>. The </a:t>
            </a:r>
            <a:r>
              <a:rPr lang="en-CA" dirty="0" err="1" smtClean="0">
                <a:effectLst/>
              </a:rPr>
              <a:t>Firebee</a:t>
            </a:r>
            <a:r>
              <a:rPr lang="en-CA" dirty="0" smtClean="0">
                <a:effectLst/>
              </a:rPr>
              <a:t> could be air-launched, specially modified </a:t>
            </a:r>
            <a:r>
              <a:rPr lang="en-CA" dirty="0" smtClean="0">
                <a:effectLst/>
                <a:hlinkClick r:id="rId6" tooltip="Douglas A-26 Invader"/>
              </a:rPr>
              <a:t>Douglas A-26 Invader</a:t>
            </a:r>
            <a:r>
              <a:rPr lang="en-CA" dirty="0" smtClean="0">
                <a:effectLst/>
              </a:rPr>
              <a:t> bombers being first used; or ground-launched with a single </a:t>
            </a:r>
            <a:r>
              <a:rPr lang="en-CA" dirty="0" smtClean="0">
                <a:effectLst/>
                <a:hlinkClick r:id="rId7" tooltip="RATO"/>
              </a:rPr>
              <a:t>RATO</a:t>
            </a:r>
            <a:r>
              <a:rPr lang="en-CA" dirty="0" smtClean="0">
                <a:effectLst/>
              </a:rPr>
              <a:t> booster.</a:t>
            </a:r>
            <a:r>
              <a:rPr lang="en-CA" b="0" i="0" baseline="30000" dirty="0" smtClean="0">
                <a:effectLst/>
                <a:hlinkClick r:id="rId8"/>
              </a:rPr>
              <a:t>[2]</a:t>
            </a:r>
            <a:endParaRPr lang="en-CA" dirty="0" smtClean="0">
              <a:effectLst/>
            </a:endParaRPr>
          </a:p>
          <a:p>
            <a:pPr rtl="0"/>
            <a:r>
              <a:rPr lang="en-CA" dirty="0" smtClean="0">
                <a:effectLst/>
              </a:rPr>
              <a:t>Following successful evaluation, the target was ordered into production for the USAF as the </a:t>
            </a:r>
            <a:r>
              <a:rPr lang="en-CA" b="1" dirty="0" smtClean="0">
                <a:effectLst/>
              </a:rPr>
              <a:t>Q-2A</a:t>
            </a:r>
            <a:r>
              <a:rPr lang="en-CA" dirty="0" smtClean="0">
                <a:effectLst/>
              </a:rPr>
              <a:t>, powered by a </a:t>
            </a:r>
            <a:r>
              <a:rPr lang="en-CA" dirty="0" smtClean="0">
                <a:effectLst/>
                <a:hlinkClick r:id="rId9" tooltip="Teledyne CAE J69"/>
              </a:rPr>
              <a:t>Continental J69-T-19B</a:t>
            </a:r>
            <a:r>
              <a:rPr lang="en-CA" dirty="0" smtClean="0">
                <a:effectLst/>
              </a:rPr>
              <a:t> turbojet engine, with 1,060 </a:t>
            </a:r>
            <a:r>
              <a:rPr lang="en-CA" dirty="0" smtClean="0">
                <a:effectLst/>
                <a:hlinkClick r:id="rId10" tooltip="Pound-force"/>
              </a:rPr>
              <a:t>pounds-force</a:t>
            </a:r>
            <a:r>
              <a:rPr lang="en-CA" dirty="0" smtClean="0">
                <a:effectLst/>
              </a:rPr>
              <a:t> (4.7 </a:t>
            </a:r>
            <a:r>
              <a:rPr lang="en-CA" dirty="0" err="1" smtClean="0">
                <a:effectLst/>
                <a:hlinkClick r:id="rId11" tooltip="Newton (unit)"/>
              </a:rPr>
              <a:t>kN</a:t>
            </a:r>
            <a:r>
              <a:rPr lang="en-CA" dirty="0" smtClean="0">
                <a:effectLst/>
              </a:rPr>
              <a:t>) of thrust. The Air Force then obtained small numbers of a </a:t>
            </a:r>
            <a:r>
              <a:rPr lang="en-CA" b="1" dirty="0" smtClean="0">
                <a:effectLst/>
              </a:rPr>
              <a:t>Q-2B</a:t>
            </a:r>
            <a:r>
              <a:rPr lang="en-CA" dirty="0" smtClean="0">
                <a:effectLst/>
              </a:rPr>
              <a:t> with a more powerful engine for high-altitude performance.</a:t>
            </a:r>
          </a:p>
          <a:p>
            <a:pPr rtl="0"/>
            <a:r>
              <a:rPr lang="en-CA" dirty="0" smtClean="0">
                <a:effectLst/>
              </a:rPr>
              <a:t>The </a:t>
            </a:r>
            <a:r>
              <a:rPr lang="en-CA" dirty="0" smtClean="0">
                <a:effectLst/>
                <a:hlinkClick r:id="rId12" tooltip="US Navy"/>
              </a:rPr>
              <a:t>US Navy</a:t>
            </a:r>
            <a:r>
              <a:rPr lang="en-CA" dirty="0" smtClean="0">
                <a:effectLst/>
              </a:rPr>
              <a:t> bought the </a:t>
            </a:r>
            <a:r>
              <a:rPr lang="en-CA" dirty="0" err="1" smtClean="0">
                <a:effectLst/>
              </a:rPr>
              <a:t>Firebee</a:t>
            </a:r>
            <a:r>
              <a:rPr lang="en-CA" dirty="0" smtClean="0">
                <a:effectLst/>
              </a:rPr>
              <a:t> as the </a:t>
            </a:r>
            <a:r>
              <a:rPr lang="en-CA" b="1" dirty="0" smtClean="0">
                <a:effectLst/>
              </a:rPr>
              <a:t>KDA-1</a:t>
            </a:r>
            <a:r>
              <a:rPr lang="en-CA" dirty="0" smtClean="0">
                <a:effectLst/>
              </a:rPr>
              <a:t>, with much the same appearance as the Q-2A, differing mainly in that the </a:t>
            </a:r>
            <a:r>
              <a:rPr lang="en-CA" dirty="0" err="1" smtClean="0">
                <a:effectLst/>
              </a:rPr>
              <a:t>powerplant</a:t>
            </a:r>
            <a:r>
              <a:rPr lang="en-CA" dirty="0" smtClean="0">
                <a:effectLst/>
              </a:rPr>
              <a:t> was a </a:t>
            </a:r>
            <a:r>
              <a:rPr lang="en-CA" dirty="0" smtClean="0">
                <a:effectLst/>
                <a:hlinkClick r:id="rId13" tooltip="Fairchild J44"/>
              </a:rPr>
              <a:t>Fairchild J44-R-20B</a:t>
            </a:r>
            <a:r>
              <a:rPr lang="en-CA" dirty="0" smtClean="0">
                <a:effectLst/>
              </a:rPr>
              <a:t> turbojet, with 1,000 </a:t>
            </a:r>
            <a:r>
              <a:rPr lang="en-CA" dirty="0" err="1" smtClean="0">
                <a:effectLst/>
              </a:rPr>
              <a:t>lb</a:t>
            </a:r>
            <a:r>
              <a:rPr lang="en-CA" baseline="-25000" dirty="0" err="1" smtClean="0">
                <a:effectLst/>
              </a:rPr>
              <a:t>f</a:t>
            </a:r>
            <a:r>
              <a:rPr lang="en-CA" dirty="0" smtClean="0">
                <a:effectLst/>
              </a:rPr>
              <a:t> (4.4 </a:t>
            </a:r>
            <a:r>
              <a:rPr lang="en-CA" dirty="0" err="1" smtClean="0">
                <a:effectLst/>
              </a:rPr>
              <a:t>kN</a:t>
            </a:r>
            <a:r>
              <a:rPr lang="en-CA" dirty="0" smtClean="0">
                <a:effectLst/>
              </a:rPr>
              <a:t>) thrust. The KDA-1 could be distinguished from the Q-2A from the fact that the KDA-1 had an inlet </a:t>
            </a:r>
            <a:r>
              <a:rPr lang="en-CA" dirty="0" err="1" smtClean="0">
                <a:effectLst/>
              </a:rPr>
              <a:t>centerbody</a:t>
            </a:r>
            <a:r>
              <a:rPr lang="en-CA" dirty="0" smtClean="0">
                <a:effectLst/>
              </a:rPr>
              <a:t>. The </a:t>
            </a:r>
            <a:r>
              <a:rPr lang="en-CA" dirty="0" smtClean="0">
                <a:effectLst/>
                <a:hlinkClick r:id="rId14" tooltip="US Army"/>
              </a:rPr>
              <a:t>US Army</a:t>
            </a:r>
            <a:r>
              <a:rPr lang="en-CA" dirty="0" smtClean="0">
                <a:effectLst/>
              </a:rPr>
              <a:t> also obtained a version designated the </a:t>
            </a:r>
            <a:r>
              <a:rPr lang="en-CA" b="1" dirty="0" smtClean="0">
                <a:effectLst/>
              </a:rPr>
              <a:t>XM21</a:t>
            </a:r>
            <a:r>
              <a:rPr lang="en-CA" dirty="0" smtClean="0">
                <a:effectLst/>
              </a:rPr>
              <a:t> that differed from the KDA-1 only in minor details.</a:t>
            </a:r>
          </a:p>
          <a:p>
            <a:pPr rtl="0"/>
            <a:r>
              <a:rPr lang="en-CA" dirty="0" smtClean="0">
                <a:effectLst/>
              </a:rPr>
              <a:t>The Navy obtained several improved variants of the KDA-1, including the </a:t>
            </a:r>
            <a:r>
              <a:rPr lang="en-CA" b="1" dirty="0" smtClean="0">
                <a:effectLst/>
              </a:rPr>
              <a:t>XKDA-2</a:t>
            </a:r>
            <a:r>
              <a:rPr lang="en-CA" dirty="0" smtClean="0">
                <a:effectLst/>
              </a:rPr>
              <a:t> and </a:t>
            </a:r>
            <a:r>
              <a:rPr lang="en-CA" b="1" dirty="0" smtClean="0">
                <a:effectLst/>
              </a:rPr>
              <a:t>XKDA-3</a:t>
            </a:r>
            <a:r>
              <a:rPr lang="en-CA" dirty="0" smtClean="0">
                <a:effectLst/>
              </a:rPr>
              <a:t>, which were not built in quantity, and the </a:t>
            </a:r>
            <a:r>
              <a:rPr lang="en-CA" b="1" dirty="0" smtClean="0">
                <a:effectLst/>
              </a:rPr>
              <a:t>KDA-4</a:t>
            </a:r>
            <a:r>
              <a:rPr lang="en-CA" dirty="0" smtClean="0">
                <a:effectLst/>
              </a:rPr>
              <a:t>, which was the main production version for the series. These variants were hard to distinguish from the KDA-1, differing mainly in successively uprated J44 engines and minor changes.</a:t>
            </a:r>
          </a:p>
          <a:p>
            <a:pPr rtl="0"/>
            <a:r>
              <a:rPr lang="en-CA" b="1" dirty="0" smtClean="0">
                <a:effectLst/>
              </a:rPr>
              <a:t>Model 124/BQM-34A[</a:t>
            </a:r>
            <a:r>
              <a:rPr lang="en-CA" b="1" dirty="0" smtClean="0">
                <a:effectLst/>
                <a:hlinkClick r:id="rId15" tooltip="Edit section: Model 124/BQM-34A"/>
              </a:rPr>
              <a:t>edit</a:t>
            </a:r>
            <a:r>
              <a:rPr lang="en-CA" b="1" dirty="0" smtClean="0">
                <a:effectLst/>
              </a:rPr>
              <a:t>]</a:t>
            </a:r>
          </a:p>
          <a:p>
            <a:pPr rtl="0"/>
            <a:r>
              <a:rPr lang="en-CA" dirty="0" smtClean="0">
                <a:effectLst/>
              </a:rPr>
              <a:t>In the late 1950s, the USAF awarded Ryan a contract for a substantially improved "second generation" </a:t>
            </a:r>
            <a:r>
              <a:rPr lang="en-CA" dirty="0" err="1" smtClean="0">
                <a:effectLst/>
              </a:rPr>
              <a:t>Firebee</a:t>
            </a:r>
            <a:r>
              <a:rPr lang="en-CA" dirty="0" smtClean="0">
                <a:effectLst/>
              </a:rPr>
              <a:t>, the </a:t>
            </a:r>
            <a:r>
              <a:rPr lang="en-CA" b="1" dirty="0" smtClean="0">
                <a:effectLst/>
              </a:rPr>
              <a:t>Model 124</a:t>
            </a:r>
            <a:r>
              <a:rPr lang="en-CA" dirty="0" smtClean="0">
                <a:effectLst/>
              </a:rPr>
              <a:t>, originally with the designation </a:t>
            </a:r>
            <a:r>
              <a:rPr lang="en-CA" b="1" dirty="0" smtClean="0">
                <a:effectLst/>
              </a:rPr>
              <a:t>Q-2C</a:t>
            </a:r>
            <a:r>
              <a:rPr lang="en-CA" dirty="0" smtClean="0">
                <a:effectLst/>
              </a:rPr>
              <a:t>. The initial prototype performed its first flight in late 1958 and went into production in 1960. In 1963, it was </a:t>
            </a:r>
            <a:r>
              <a:rPr lang="en-CA" dirty="0" err="1" smtClean="0">
                <a:effectLst/>
              </a:rPr>
              <a:t>redesignated</a:t>
            </a:r>
            <a:r>
              <a:rPr lang="en-CA" dirty="0" smtClean="0">
                <a:effectLst/>
              </a:rPr>
              <a:t> the </a:t>
            </a:r>
            <a:r>
              <a:rPr lang="en-CA" b="1" dirty="0" smtClean="0">
                <a:effectLst/>
              </a:rPr>
              <a:t>BQM-34A</a:t>
            </a:r>
            <a:r>
              <a:rPr lang="en-CA" dirty="0" smtClean="0">
                <a:effectLst/>
              </a:rPr>
              <a:t>.</a:t>
            </a:r>
          </a:p>
          <a:p>
            <a:pPr rtl="0"/>
            <a:r>
              <a:rPr lang="en-CA" dirty="0" smtClean="0">
                <a:effectLst/>
              </a:rPr>
              <a:t>The old first-generation KDA-1 and KDA-4 targets that were still flying with the Navy were then, somewhat confusingly, given the designations </a:t>
            </a:r>
            <a:r>
              <a:rPr lang="en-CA" b="1" dirty="0" smtClean="0">
                <a:effectLst/>
              </a:rPr>
              <a:t>AQM-34B</a:t>
            </a:r>
            <a:r>
              <a:rPr lang="en-CA" dirty="0" smtClean="0">
                <a:effectLst/>
              </a:rPr>
              <a:t> and </a:t>
            </a:r>
            <a:r>
              <a:rPr lang="en-CA" b="1" dirty="0" smtClean="0">
                <a:effectLst/>
              </a:rPr>
              <a:t>AQM-34C</a:t>
            </a:r>
            <a:r>
              <a:rPr lang="en-CA" dirty="0" smtClean="0">
                <a:effectLst/>
              </a:rPr>
              <a:t> respectively.</a:t>
            </a:r>
          </a:p>
          <a:p>
            <a:pPr rtl="0"/>
            <a:r>
              <a:rPr lang="en-CA" dirty="0" smtClean="0">
                <a:effectLst/>
              </a:rPr>
              <a:t>The BQM-34A emerged as the </a:t>
            </a:r>
            <a:r>
              <a:rPr lang="en-CA" dirty="0" err="1" smtClean="0">
                <a:effectLst/>
              </a:rPr>
              <a:t>Firebee</a:t>
            </a:r>
            <a:r>
              <a:rPr lang="en-CA" dirty="0" smtClean="0">
                <a:effectLst/>
              </a:rPr>
              <a:t> as it is recognized today, with a bigger airframe, longer wings, and in particular a "chin"-type inlet under a pointed nose, in contrast to the circular intake of the first-generation </a:t>
            </a:r>
            <a:r>
              <a:rPr lang="en-CA" dirty="0" err="1" smtClean="0">
                <a:effectLst/>
              </a:rPr>
              <a:t>Firebees</a:t>
            </a:r>
            <a:r>
              <a:rPr lang="en-CA" dirty="0" smtClean="0">
                <a:effectLst/>
              </a:rPr>
              <a:t>. It was powered by a Continental J69-T-29A turbojet, a copy of the improved </a:t>
            </a:r>
            <a:r>
              <a:rPr lang="en-CA" dirty="0" err="1" smtClean="0">
                <a:effectLst/>
              </a:rPr>
              <a:t>Turbomeca</a:t>
            </a:r>
            <a:r>
              <a:rPr lang="en-CA" dirty="0" smtClean="0">
                <a:effectLst/>
              </a:rPr>
              <a:t> </a:t>
            </a:r>
            <a:r>
              <a:rPr lang="en-CA" dirty="0" err="1" smtClean="0">
                <a:effectLst/>
              </a:rPr>
              <a:t>Gourdon</a:t>
            </a:r>
            <a:r>
              <a:rPr lang="en-CA" dirty="0" smtClean="0">
                <a:effectLst/>
              </a:rPr>
              <a:t> derivative of the </a:t>
            </a:r>
            <a:r>
              <a:rPr lang="en-CA" dirty="0" err="1" smtClean="0">
                <a:effectLst/>
              </a:rPr>
              <a:t>Marbore</a:t>
            </a:r>
            <a:r>
              <a:rPr lang="en-CA" dirty="0" smtClean="0">
                <a:effectLst/>
              </a:rPr>
              <a:t>, with 1,700 </a:t>
            </a:r>
            <a:r>
              <a:rPr lang="en-CA" dirty="0" err="1" smtClean="0">
                <a:effectLst/>
              </a:rPr>
              <a:t>lb</a:t>
            </a:r>
            <a:r>
              <a:rPr lang="en-CA" baseline="-25000" dirty="0" err="1" smtClean="0">
                <a:effectLst/>
              </a:rPr>
              <a:t>f</a:t>
            </a:r>
            <a:r>
              <a:rPr lang="en-CA" dirty="0" smtClean="0">
                <a:effectLst/>
              </a:rPr>
              <a:t> (7.6 </a:t>
            </a:r>
            <a:r>
              <a:rPr lang="en-CA" dirty="0" err="1" smtClean="0">
                <a:effectLst/>
              </a:rPr>
              <a:t>kN</a:t>
            </a:r>
            <a:r>
              <a:rPr lang="en-CA" dirty="0" smtClean="0">
                <a:effectLst/>
              </a:rPr>
              <a:t>) thrust. The Navy also adopted the BQM-34A, while the Army obtained a ground-launched version designated </a:t>
            </a:r>
            <a:r>
              <a:rPr lang="en-CA" b="1" dirty="0" smtClean="0">
                <a:effectLst/>
              </a:rPr>
              <a:t>MQM-34D</a:t>
            </a:r>
            <a:r>
              <a:rPr lang="en-CA" dirty="0" smtClean="0">
                <a:effectLst/>
              </a:rPr>
              <a:t>, with longer wings and a heavier JATO booster.</a:t>
            </a:r>
          </a:p>
          <a:p>
            <a:pPr rtl="0"/>
            <a:r>
              <a:rPr lang="en-CA" dirty="0" smtClean="0">
                <a:effectLst/>
              </a:rPr>
              <a:t>One of the puzzling features of the second-generation </a:t>
            </a:r>
            <a:r>
              <a:rPr lang="en-CA" dirty="0" err="1" smtClean="0">
                <a:effectLst/>
              </a:rPr>
              <a:t>Firebee</a:t>
            </a:r>
            <a:r>
              <a:rPr lang="en-CA" dirty="0" smtClean="0">
                <a:effectLst/>
              </a:rPr>
              <a:t> is that some photos show it to have triangular end plates on the </a:t>
            </a:r>
            <a:r>
              <a:rPr lang="en-CA" dirty="0" err="1" smtClean="0">
                <a:effectLst/>
              </a:rPr>
              <a:t>tailplane</a:t>
            </a:r>
            <a:r>
              <a:rPr lang="en-CA" dirty="0" smtClean="0">
                <a:effectLst/>
              </a:rPr>
              <a:t>, while others show no end plates but feature a ventral fin under the tail, and still others have neither end plates nor ventral fin. Since most modern pictures of </a:t>
            </a:r>
            <a:r>
              <a:rPr lang="en-CA" dirty="0" err="1" smtClean="0">
                <a:effectLst/>
              </a:rPr>
              <a:t>Firebees</a:t>
            </a:r>
            <a:r>
              <a:rPr lang="en-CA" dirty="0" smtClean="0">
                <a:effectLst/>
              </a:rPr>
              <a:t> show the ventral fin, this may have been due to production changes of some sort. Sources are not clear on the issue.</a:t>
            </a:r>
          </a:p>
          <a:p>
            <a:pPr rtl="0"/>
            <a:r>
              <a:rPr lang="en-CA" dirty="0" smtClean="0">
                <a:effectLst/>
              </a:rPr>
              <a:t>In 1960, the first </a:t>
            </a:r>
            <a:r>
              <a:rPr lang="en-CA" dirty="0" smtClean="0">
                <a:effectLst/>
                <a:hlinkClick r:id="rId16" tooltip="Stealth technology"/>
              </a:rPr>
              <a:t>stealth technology</a:t>
            </a:r>
            <a:r>
              <a:rPr lang="en-CA" dirty="0" smtClean="0">
                <a:effectLst/>
              </a:rPr>
              <a:t> development program was initiated by USAF, by reducing the </a:t>
            </a:r>
            <a:r>
              <a:rPr lang="en-CA" dirty="0" smtClean="0">
                <a:effectLst/>
                <a:hlinkClick r:id="rId17" tooltip="Radar-cross-section"/>
              </a:rPr>
              <a:t>radar-cross-section</a:t>
            </a:r>
            <a:r>
              <a:rPr lang="en-CA" dirty="0" smtClean="0">
                <a:effectLst/>
              </a:rPr>
              <a:t> of a Q-2C drone. This was achieved through specially designed screens over the air intake, </a:t>
            </a:r>
            <a:r>
              <a:rPr lang="en-CA" dirty="0" smtClean="0">
                <a:effectLst/>
                <a:hlinkClick r:id="rId18" tooltip="Radar-absorbent material"/>
              </a:rPr>
              <a:t>radar-absorbent material</a:t>
            </a:r>
            <a:r>
              <a:rPr lang="en-CA" dirty="0" smtClean="0">
                <a:effectLst/>
              </a:rPr>
              <a:t> on the fuselage and a special radar-absorbing paint.</a:t>
            </a:r>
            <a:r>
              <a:rPr lang="en-CA" b="0" i="0" baseline="30000" dirty="0" smtClean="0">
                <a:effectLst/>
                <a:hlinkClick r:id="rId19"/>
              </a:rPr>
              <a:t>[3]</a:t>
            </a:r>
            <a:endParaRPr lang="en-CA" dirty="0" smtClean="0">
              <a:effectLst/>
            </a:endParaRPr>
          </a:p>
          <a:p>
            <a:pPr rtl="0"/>
            <a:r>
              <a:rPr lang="en-CA" dirty="0" smtClean="0">
                <a:effectLst/>
              </a:rPr>
              <a:t>During the 1970s, the Army updated some of their MQM-34Ds for use as targets for "Stinger" man-portable SAMs, refitting these drones with a General Electric J85-GE-7 turbojet, with 10.9 </a:t>
            </a:r>
            <a:r>
              <a:rPr lang="en-CA" dirty="0" err="1" smtClean="0">
                <a:effectLst/>
              </a:rPr>
              <a:t>kN</a:t>
            </a:r>
            <a:r>
              <a:rPr lang="en-CA" dirty="0" smtClean="0">
                <a:effectLst/>
              </a:rPr>
              <a:t> (2,500 </a:t>
            </a:r>
            <a:r>
              <a:rPr lang="en-CA" dirty="0" err="1" smtClean="0">
                <a:effectLst/>
              </a:rPr>
              <a:t>lb</a:t>
            </a:r>
            <a:r>
              <a:rPr lang="en-CA" baseline="-25000" dirty="0" err="1" smtClean="0">
                <a:effectLst/>
              </a:rPr>
              <a:t>f</a:t>
            </a:r>
            <a:r>
              <a:rPr lang="en-CA" dirty="0" smtClean="0">
                <a:effectLst/>
              </a:rPr>
              <a:t>) thrust and salvaged from old </a:t>
            </a:r>
            <a:r>
              <a:rPr lang="en-CA" dirty="0" smtClean="0">
                <a:effectLst/>
                <a:hlinkClick r:id="rId20" tooltip="ADM-20C Quail"/>
              </a:rPr>
              <a:t>ADM-20C Quail</a:t>
            </a:r>
            <a:r>
              <a:rPr lang="en-CA" dirty="0" smtClean="0">
                <a:effectLst/>
              </a:rPr>
              <a:t> decoys. The modified MQM-34Ds featured a revised forward fuselage with a circular nose intake that gave them an appearance something like that of a "stretched" first-generation Q-2A target, and were given the designation of MQM-34D Mod II.</a:t>
            </a:r>
          </a:p>
          <a:p>
            <a:pPr rtl="0"/>
            <a:r>
              <a:rPr lang="en-CA" dirty="0" smtClean="0">
                <a:effectLst/>
              </a:rPr>
              <a:t>In the meantime, the Navy upgraded their BQM-34As with improved avionics, which were then designated </a:t>
            </a:r>
            <a:r>
              <a:rPr lang="en-CA" b="1" dirty="0" smtClean="0">
                <a:effectLst/>
              </a:rPr>
              <a:t>BQM-34S</a:t>
            </a:r>
            <a:r>
              <a:rPr lang="en-CA" dirty="0" smtClean="0">
                <a:effectLst/>
              </a:rPr>
              <a:t>. In the early 1980s, the Navy also began to refit these with the uprated J69-T-41A engine, providing 1,920 </a:t>
            </a:r>
            <a:r>
              <a:rPr lang="en-CA" dirty="0" err="1" smtClean="0">
                <a:effectLst/>
              </a:rPr>
              <a:t>lb</a:t>
            </a:r>
            <a:r>
              <a:rPr lang="en-CA" baseline="-25000" dirty="0" err="1" smtClean="0">
                <a:effectLst/>
              </a:rPr>
              <a:t>f</a:t>
            </a:r>
            <a:r>
              <a:rPr lang="en-CA" dirty="0" smtClean="0">
                <a:effectLst/>
              </a:rPr>
              <a:t> (8.5 </a:t>
            </a:r>
            <a:r>
              <a:rPr lang="en-CA" dirty="0" err="1" smtClean="0">
                <a:effectLst/>
              </a:rPr>
              <a:t>kN</a:t>
            </a:r>
            <a:r>
              <a:rPr lang="en-CA" dirty="0" smtClean="0">
                <a:effectLst/>
              </a:rPr>
              <a:t>) thrust. The Air Force began to update their BQM-34As with improved avionics, and fitted them with the J85-GE-7 engine. The new engine was fitted without major changes in the target's airframe, and the improved USAF variants retained the BQM-34A designation.</a:t>
            </a:r>
          </a:p>
          <a:p>
            <a:pPr rtl="0"/>
            <a:r>
              <a:rPr lang="en-CA" dirty="0" smtClean="0">
                <a:effectLst/>
              </a:rPr>
              <a:t>BQM-34A production ended in 1982, but the production line was reopened in 1986 to produce more BQM-34S targets. Air Force and Navy </a:t>
            </a:r>
            <a:r>
              <a:rPr lang="en-CA" dirty="0" err="1" smtClean="0">
                <a:effectLst/>
              </a:rPr>
              <a:t>Firebees</a:t>
            </a:r>
            <a:r>
              <a:rPr lang="en-CA" dirty="0" smtClean="0">
                <a:effectLst/>
              </a:rPr>
              <a:t> have received further upgrades since that time, with most refitted beginning in 1989 with the improved J85-GE-100 engine, also with 2,450 </a:t>
            </a:r>
            <a:r>
              <a:rPr lang="en-CA" dirty="0" err="1" smtClean="0">
                <a:effectLst/>
              </a:rPr>
              <a:t>lb</a:t>
            </a:r>
            <a:r>
              <a:rPr lang="en-CA" baseline="-25000" dirty="0" err="1" smtClean="0">
                <a:effectLst/>
              </a:rPr>
              <a:t>f</a:t>
            </a:r>
            <a:r>
              <a:rPr lang="en-CA" dirty="0" smtClean="0">
                <a:effectLst/>
              </a:rPr>
              <a:t> (10.9 </a:t>
            </a:r>
            <a:r>
              <a:rPr lang="en-CA" dirty="0" err="1" smtClean="0">
                <a:effectLst/>
              </a:rPr>
              <a:t>kN</a:t>
            </a:r>
            <a:r>
              <a:rPr lang="en-CA" dirty="0" smtClean="0">
                <a:effectLst/>
              </a:rPr>
              <a:t>) thrust, as well as modernized avionics. In the late 1990s, some </a:t>
            </a:r>
            <a:r>
              <a:rPr lang="en-CA" dirty="0" err="1" smtClean="0">
                <a:effectLst/>
              </a:rPr>
              <a:t>Firebees</a:t>
            </a:r>
            <a:r>
              <a:rPr lang="en-CA" dirty="0" smtClean="0">
                <a:effectLst/>
              </a:rPr>
              <a:t> were also fitted with a </a:t>
            </a:r>
            <a:r>
              <a:rPr lang="en-CA" dirty="0" smtClean="0">
                <a:effectLst/>
                <a:hlinkClick r:id="rId21" tooltip="GPS"/>
              </a:rPr>
              <a:t>GPS</a:t>
            </a:r>
            <a:r>
              <a:rPr lang="en-CA" dirty="0" smtClean="0">
                <a:effectLst/>
              </a:rPr>
              <a:t> navigation receivers.</a:t>
            </a:r>
          </a:p>
          <a:p>
            <a:endParaRPr lang="en-CA" dirty="0" smtClean="0"/>
          </a:p>
          <a:p>
            <a:r>
              <a:rPr lang="en-CA" dirty="0" smtClean="0"/>
              <a:t>USAF interest to develop a reconnaissance RPV variant of the BQM-34A </a:t>
            </a:r>
            <a:r>
              <a:rPr lang="en-CA" i="1" dirty="0" err="1" smtClean="0"/>
              <a:t>Firebee</a:t>
            </a:r>
            <a:r>
              <a:rPr lang="en-CA" dirty="0" smtClean="0"/>
              <a:t> target emerged in 1961, when Ryan was instructed to convert a BQM-34A drone to reconnaissance RPV configuration under Project "Fire Fly". The result was the Model 147A, which first flew in April 1962. The 147A differed from the standard BQM-34A by a new navigation system and increased fuel, but was externally essentially identical. The 147A, like all early Model 147 variants, used the same J69-T-29 engine as the BQM-34A, and were likewise recovered by a two-stage parachute descent system. The Lockheed DC-130 </a:t>
            </a:r>
            <a:r>
              <a:rPr lang="en-CA" i="1" dirty="0" smtClean="0"/>
              <a:t>Hercules</a:t>
            </a:r>
            <a:r>
              <a:rPr lang="en-CA" dirty="0" smtClean="0"/>
              <a:t> was generally used as launch aircraft for the Model 147 drones. </a:t>
            </a:r>
          </a:p>
          <a:p>
            <a:r>
              <a:rPr lang="en-CA" dirty="0" smtClean="0"/>
              <a:t>The Model 147A tests were successful, and led to a long line of more extensive modifications, and most of the RPVs were used operationally over South-East Asia. Initially, no designations were assigned to Model 147 versions by the USAF. From 1969, however, the Air Force allocated </a:t>
            </a:r>
            <a:r>
              <a:rPr lang="en-CA" b="1" dirty="0" smtClean="0"/>
              <a:t>AQM-34</a:t>
            </a:r>
            <a:r>
              <a:rPr lang="en-CA" dirty="0" smtClean="0"/>
              <a:t> designations with </a:t>
            </a:r>
            <a:r>
              <a:rPr lang="en-CA" dirty="0" err="1" smtClean="0"/>
              <a:t>variuos</a:t>
            </a:r>
            <a:r>
              <a:rPr lang="en-CA" dirty="0" smtClean="0"/>
              <a:t> suffix letters to the RPVs. Those models which were no longer in use at that time did never receive an AQM designation. </a:t>
            </a:r>
          </a:p>
          <a:p>
            <a:r>
              <a:rPr lang="en-CA" dirty="0" smtClean="0"/>
              <a:t>The Model 147B was the first high-altitude photo-reconnaissance RPV variant. It had a longer fuselage for additional fuel and payload, and its wingspan was more than doubled. It was used operationally between 1964 and 1965. </a:t>
            </a:r>
          </a:p>
          <a:p>
            <a:r>
              <a:rPr lang="en-CA" dirty="0" smtClean="0"/>
              <a:t>The 147C was a "short-wing" variant with only slightly larger wings than the 147A, and was used as a test and training model. The 147D was a modified 147C with an ELINT (Electronic Intelligence) payload of the CIA. The 147E combined the "big-wing" airframe of the 147B (with a slightly modified nose) with the ELINT payload of the 147D, and the 147F was a modified 147B used by the U.S. Navy as a testbed for the AN/ALQ-51 multi-band deception jammer and track breaker. </a:t>
            </a:r>
          </a:p>
          <a:p>
            <a:r>
              <a:rPr lang="en-CA" dirty="0" smtClean="0"/>
              <a:t>The 147G was a development of the 147B with a longer fuselage and a more powerful J69-T-41A engine. It had a zoom-lens equipped TV camera in the nose, together with a TV transmitter for real-time surveillance. Some 147Gs were later modified to 147J standard (q.v.), and one 147G was converted to </a:t>
            </a:r>
            <a:r>
              <a:rPr lang="en-CA" dirty="0" smtClean="0">
                <a:hlinkClick r:id="rId22"/>
              </a:rPr>
              <a:t>XQM-103A</a:t>
            </a:r>
            <a:r>
              <a:rPr lang="en-CA" dirty="0" smtClean="0"/>
              <a:t> configuration. </a:t>
            </a:r>
          </a:p>
          <a:p>
            <a:r>
              <a:rPr lang="en-CA" dirty="0" smtClean="0"/>
              <a:t>The Model 147H (later designated </a:t>
            </a:r>
            <a:r>
              <a:rPr lang="en-CA" b="1" dirty="0" smtClean="0"/>
              <a:t>AQM-34N</a:t>
            </a:r>
            <a:r>
              <a:rPr lang="en-CA" dirty="0" smtClean="0"/>
              <a:t>) was a special high-altitude reconnaissance version with an even larger wing than the 147B family. It had a span of 9.75 m (32 </a:t>
            </a:r>
            <a:r>
              <a:rPr lang="en-CA" dirty="0" err="1" smtClean="0"/>
              <a:t>ft</a:t>
            </a:r>
            <a:r>
              <a:rPr lang="en-CA" dirty="0" smtClean="0"/>
              <a:t>) and a wing area of 10.6 m² (114 </a:t>
            </a:r>
            <a:r>
              <a:rPr lang="en-CA" dirty="0" err="1" smtClean="0"/>
              <a:t>sq</a:t>
            </a:r>
            <a:r>
              <a:rPr lang="en-CA" dirty="0" smtClean="0"/>
              <a:t> </a:t>
            </a:r>
            <a:r>
              <a:rPr lang="en-CA" dirty="0" err="1" smtClean="0"/>
              <a:t>ft</a:t>
            </a:r>
            <a:r>
              <a:rPr lang="en-CA" dirty="0" smtClean="0"/>
              <a:t>) compared to 3.93 m/3.34 m² (12.9 </a:t>
            </a:r>
            <a:r>
              <a:rPr lang="en-CA" dirty="0" err="1" smtClean="0"/>
              <a:t>ft</a:t>
            </a:r>
            <a:r>
              <a:rPr lang="en-CA" dirty="0" smtClean="0"/>
              <a:t>/36 </a:t>
            </a:r>
            <a:r>
              <a:rPr lang="en-CA" dirty="0" err="1" smtClean="0"/>
              <a:t>sq</a:t>
            </a:r>
            <a:r>
              <a:rPr lang="en-CA" dirty="0" smtClean="0"/>
              <a:t> </a:t>
            </a:r>
            <a:r>
              <a:rPr lang="en-CA" dirty="0" err="1" smtClean="0"/>
              <a:t>ft</a:t>
            </a:r>
            <a:r>
              <a:rPr lang="en-CA" dirty="0" smtClean="0"/>
              <a:t>) of the 147A. </a:t>
            </a:r>
          </a:p>
          <a:p>
            <a:r>
              <a:rPr lang="en-CA" dirty="0" smtClean="0"/>
              <a:t>The 147J was a low-altitude photo-reconnaissance version of the 147G featuring a barometric altitude control system. With the 147J, a new recovery method was introduced. Helicopters equipped with MARS (Mid-Air Retrieval System) could "snatch" the drones floating down on their parachutes in mid-air and carry them back to the operating base. Retrieval was much quicker this way, and limited damage to the drone by impact in rugged terrain. </a:t>
            </a: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13</a:t>
            </a:fld>
            <a:endParaRPr lang="en-US" dirty="0"/>
          </a:p>
        </p:txBody>
      </p:sp>
    </p:spTree>
    <p:extLst>
      <p:ext uri="{BB962C8B-B14F-4D97-AF65-F5344CB8AC3E}">
        <p14:creationId xmlns:p14="http://schemas.microsoft.com/office/powerpoint/2010/main" val="210187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dirty="0" smtClean="0">
                <a:effectLst/>
              </a:rPr>
              <a:t>The </a:t>
            </a:r>
            <a:r>
              <a:rPr lang="en-CA" b="1" dirty="0" smtClean="0">
                <a:effectLst/>
              </a:rPr>
              <a:t>General Atomics MQ-1 Predator</a:t>
            </a:r>
            <a:r>
              <a:rPr lang="en-CA" dirty="0" smtClean="0">
                <a:effectLst/>
              </a:rPr>
              <a:t> is an </a:t>
            </a:r>
            <a:r>
              <a:rPr lang="en-CA" dirty="0" smtClean="0">
                <a:effectLst/>
                <a:hlinkClick r:id="rId3" tooltip="Unmanned aerial vehicle"/>
              </a:rPr>
              <a:t>unmanned aerial vehicle</a:t>
            </a:r>
            <a:r>
              <a:rPr lang="en-CA" dirty="0" smtClean="0">
                <a:effectLst/>
              </a:rPr>
              <a:t> (UAV) built by </a:t>
            </a:r>
            <a:r>
              <a:rPr lang="en-CA" dirty="0" smtClean="0">
                <a:effectLst/>
                <a:hlinkClick r:id="rId4" tooltip="General Atomics"/>
              </a:rPr>
              <a:t>General Atomics</a:t>
            </a:r>
            <a:r>
              <a:rPr lang="en-CA" dirty="0" smtClean="0">
                <a:effectLst/>
              </a:rPr>
              <a:t> and used primarily by the </a:t>
            </a:r>
            <a:r>
              <a:rPr lang="en-CA" dirty="0" smtClean="0">
                <a:effectLst/>
                <a:hlinkClick r:id="rId5" tooltip="United States Air Force"/>
              </a:rPr>
              <a:t>United States Air Force</a:t>
            </a:r>
            <a:r>
              <a:rPr lang="en-CA" dirty="0" smtClean="0">
                <a:effectLst/>
              </a:rPr>
              <a:t> (USAF) and </a:t>
            </a:r>
            <a:r>
              <a:rPr lang="en-CA" dirty="0" smtClean="0">
                <a:effectLst/>
                <a:hlinkClick r:id="rId6" tooltip="Central Intelligence Agency"/>
              </a:rPr>
              <a:t>Central Intelligence Agency</a:t>
            </a:r>
            <a:r>
              <a:rPr lang="en-CA" dirty="0" smtClean="0">
                <a:effectLst/>
              </a:rPr>
              <a:t> (CIA). Initially conceived in the early 1990s for </a:t>
            </a:r>
            <a:r>
              <a:rPr lang="en-CA" dirty="0" smtClean="0">
                <a:effectLst/>
                <a:hlinkClick r:id="rId7" tooltip="Aerial reconnaissance"/>
              </a:rPr>
              <a:t>aerial reconnaissance</a:t>
            </a:r>
            <a:r>
              <a:rPr lang="en-CA" dirty="0" smtClean="0">
                <a:effectLst/>
              </a:rPr>
              <a:t> and forward observation roles, the Predator carries cameras and other sensors but has been modified and upgraded to carry and fire two </a:t>
            </a:r>
            <a:r>
              <a:rPr lang="en-CA" dirty="0" smtClean="0">
                <a:effectLst/>
                <a:hlinkClick r:id="rId8" tooltip="AGM-114 Hellfire"/>
              </a:rPr>
              <a:t>AGM-114 Hellfire</a:t>
            </a:r>
            <a:r>
              <a:rPr lang="en-CA" dirty="0" smtClean="0">
                <a:effectLst/>
              </a:rPr>
              <a:t> </a:t>
            </a:r>
            <a:r>
              <a:rPr lang="en-CA" dirty="0" smtClean="0">
                <a:effectLst/>
                <a:hlinkClick r:id="rId9" tooltip="Missile"/>
              </a:rPr>
              <a:t>missiles</a:t>
            </a:r>
            <a:r>
              <a:rPr lang="en-CA" dirty="0" smtClean="0">
                <a:effectLst/>
              </a:rPr>
              <a:t> or other munitions (</a:t>
            </a:r>
            <a:r>
              <a:rPr lang="en-CA" dirty="0" smtClean="0">
                <a:effectLst/>
                <a:hlinkClick r:id="rId10" tooltip="Unmanned combat aerial vehicle"/>
              </a:rPr>
              <a:t>Unmanned combat aerial vehicle</a:t>
            </a:r>
            <a:r>
              <a:rPr lang="en-CA" dirty="0" smtClean="0">
                <a:effectLst/>
              </a:rPr>
              <a:t>). </a:t>
            </a:r>
            <a:r>
              <a:rPr lang="en-CA" b="1" dirty="0" smtClean="0">
                <a:effectLst/>
              </a:rPr>
              <a:t>The aircraft, in use since 1995, </a:t>
            </a:r>
            <a:r>
              <a:rPr lang="en-CA" dirty="0" smtClean="0">
                <a:effectLst/>
              </a:rPr>
              <a:t>has seen </a:t>
            </a:r>
            <a:r>
              <a:rPr lang="en-CA" dirty="0" smtClean="0">
                <a:effectLst/>
                <a:hlinkClick r:id="rId11" tooltip="Combat"/>
              </a:rPr>
              <a:t>combat</a:t>
            </a:r>
            <a:r>
              <a:rPr lang="en-CA" dirty="0" smtClean="0">
                <a:effectLst/>
              </a:rPr>
              <a:t> over </a:t>
            </a:r>
            <a:r>
              <a:rPr lang="en-CA" dirty="0" smtClean="0">
                <a:effectLst/>
                <a:hlinkClick r:id="rId12" tooltip="War in Afghanistan (2001–present)"/>
              </a:rPr>
              <a:t>Afghanistan</a:t>
            </a:r>
            <a:r>
              <a:rPr lang="en-CA" dirty="0" smtClean="0">
                <a:effectLst/>
              </a:rPr>
              <a:t>, </a:t>
            </a:r>
            <a:r>
              <a:rPr lang="en-CA" dirty="0" smtClean="0">
                <a:effectLst/>
                <a:hlinkClick r:id="rId13" tooltip="War in North-West Pakistan"/>
              </a:rPr>
              <a:t>Pakistan</a:t>
            </a:r>
            <a:r>
              <a:rPr lang="en-CA" dirty="0" smtClean="0">
                <a:effectLst/>
              </a:rPr>
              <a:t>, </a:t>
            </a:r>
            <a:r>
              <a:rPr lang="en-CA" dirty="0" smtClean="0">
                <a:effectLst/>
                <a:hlinkClick r:id="rId14" tooltip="NATO intervention in Bosnia"/>
              </a:rPr>
              <a:t>Bosnia</a:t>
            </a:r>
            <a:r>
              <a:rPr lang="en-CA" dirty="0" smtClean="0">
                <a:effectLst/>
              </a:rPr>
              <a:t>, </a:t>
            </a:r>
            <a:r>
              <a:rPr lang="en-CA" dirty="0" smtClean="0">
                <a:effectLst/>
                <a:hlinkClick r:id="rId15" tooltip="1999 NATO bombing of Yugoslavia"/>
              </a:rPr>
              <a:t>Serbia</a:t>
            </a:r>
            <a:r>
              <a:rPr lang="en-CA" dirty="0" smtClean="0">
                <a:effectLst/>
              </a:rPr>
              <a:t>, </a:t>
            </a:r>
            <a:r>
              <a:rPr lang="en-CA" dirty="0" smtClean="0">
                <a:effectLst/>
                <a:hlinkClick r:id="rId16" tooltip="Iraq War"/>
              </a:rPr>
              <a:t>Iraq</a:t>
            </a:r>
            <a:r>
              <a:rPr lang="en-CA" dirty="0" smtClean="0">
                <a:effectLst/>
              </a:rPr>
              <a:t>, </a:t>
            </a:r>
            <a:r>
              <a:rPr lang="en-CA" dirty="0" smtClean="0">
                <a:effectLst/>
                <a:hlinkClick r:id="rId17" tooltip="Yemen"/>
              </a:rPr>
              <a:t>Yemen</a:t>
            </a:r>
            <a:r>
              <a:rPr lang="en-CA" dirty="0" smtClean="0">
                <a:effectLst/>
              </a:rPr>
              <a:t>, </a:t>
            </a:r>
            <a:r>
              <a:rPr lang="en-CA" dirty="0" smtClean="0">
                <a:effectLst/>
                <a:hlinkClick r:id="rId18" tooltip="2011 Libyan civil war"/>
              </a:rPr>
              <a:t>Libya</a:t>
            </a:r>
            <a:r>
              <a:rPr lang="en-CA" dirty="0" smtClean="0">
                <a:effectLst/>
              </a:rPr>
              <a:t>, </a:t>
            </a:r>
            <a:r>
              <a:rPr lang="en-CA" dirty="0" smtClean="0">
                <a:effectLst/>
                <a:hlinkClick r:id="rId19" tooltip="2014 US-Coalition intervention in Syria"/>
              </a:rPr>
              <a:t>Syria</a:t>
            </a:r>
            <a:r>
              <a:rPr lang="en-CA" dirty="0" smtClean="0">
                <a:effectLst/>
              </a:rPr>
              <a:t>, and </a:t>
            </a:r>
            <a:r>
              <a:rPr lang="en-CA" dirty="0" smtClean="0">
                <a:effectLst/>
                <a:hlinkClick r:id="rId20" tooltip="Somalia"/>
              </a:rPr>
              <a:t>Somalia</a:t>
            </a:r>
            <a:r>
              <a:rPr lang="en-CA" dirty="0" smtClean="0">
                <a:effectLst/>
              </a:rPr>
              <a:t>.</a:t>
            </a:r>
          </a:p>
          <a:p>
            <a:pPr rtl="0"/>
            <a:r>
              <a:rPr lang="en-CA" dirty="0" smtClean="0">
                <a:effectLst/>
              </a:rPr>
              <a:t>The USAF describes the Predator as a "Tier II" MALE UAS (medium-altitude, long-endurance unmanned aircraft system). The UAS consists of four aircraft or "air vehicles" with sensors, a </a:t>
            </a:r>
            <a:r>
              <a:rPr lang="en-CA" dirty="0" smtClean="0">
                <a:effectLst/>
                <a:hlinkClick r:id="rId21" tooltip="Ground control station"/>
              </a:rPr>
              <a:t>ground control station</a:t>
            </a:r>
            <a:r>
              <a:rPr lang="en-CA" dirty="0" smtClean="0">
                <a:effectLst/>
              </a:rPr>
              <a:t> (GCS), and a primary satellite link communication suite.</a:t>
            </a:r>
            <a:r>
              <a:rPr lang="en-CA" b="0" i="0" baseline="30000" dirty="0" smtClean="0">
                <a:effectLst/>
                <a:hlinkClick r:id="rId22"/>
              </a:rPr>
              <a:t>[4]</a:t>
            </a:r>
            <a:r>
              <a:rPr lang="en-CA" dirty="0" smtClean="0">
                <a:effectLst/>
              </a:rPr>
              <a:t> Powered by a </a:t>
            </a:r>
            <a:r>
              <a:rPr lang="en-CA" dirty="0" err="1" smtClean="0">
                <a:effectLst/>
                <a:hlinkClick r:id="rId23" tooltip="Rotax"/>
              </a:rPr>
              <a:t>Rotax</a:t>
            </a:r>
            <a:r>
              <a:rPr lang="en-CA" dirty="0" smtClean="0">
                <a:effectLst/>
              </a:rPr>
              <a:t> engine and driven by a propeller, the air vehicle can fly up to 400 </a:t>
            </a:r>
            <a:r>
              <a:rPr lang="en-CA" dirty="0" err="1" smtClean="0">
                <a:effectLst/>
                <a:hlinkClick r:id="rId24" tooltip="Nautical mile"/>
              </a:rPr>
              <a:t>nmi</a:t>
            </a:r>
            <a:r>
              <a:rPr lang="en-CA" dirty="0" smtClean="0">
                <a:effectLst/>
              </a:rPr>
              <a:t> (460 </a:t>
            </a:r>
            <a:r>
              <a:rPr lang="en-CA" dirty="0" smtClean="0">
                <a:effectLst/>
                <a:hlinkClick r:id="rId25" tooltip="Mile"/>
              </a:rPr>
              <a:t>mi</a:t>
            </a:r>
            <a:r>
              <a:rPr lang="en-CA" dirty="0" smtClean="0">
                <a:effectLst/>
              </a:rPr>
              <a:t>; 740 </a:t>
            </a:r>
            <a:r>
              <a:rPr lang="en-CA" dirty="0" smtClean="0">
                <a:effectLst/>
                <a:hlinkClick r:id="rId26" tooltip="Kilometre"/>
              </a:rPr>
              <a:t>km</a:t>
            </a:r>
            <a:r>
              <a:rPr lang="en-CA" dirty="0" smtClean="0">
                <a:effectLst/>
              </a:rPr>
              <a:t>) to a target, loiter overhead for 14 hours, then return to its base.</a:t>
            </a:r>
          </a:p>
          <a:p>
            <a:pPr rtl="0"/>
            <a:r>
              <a:rPr lang="en-CA" dirty="0" smtClean="0">
                <a:effectLst/>
              </a:rPr>
              <a:t>Following 2001, the RQ-1 Predator became the primary unmanned aircraft used for offensive operations by the USAF and the CIA in Afghanistan and the </a:t>
            </a:r>
            <a:r>
              <a:rPr lang="en-CA" dirty="0" smtClean="0">
                <a:effectLst/>
                <a:hlinkClick r:id="rId27" tooltip="Federally Administered Tribal Areas"/>
              </a:rPr>
              <a:t>Pakistani tribal areas</a:t>
            </a:r>
            <a:r>
              <a:rPr lang="en-CA" dirty="0" smtClean="0">
                <a:effectLst/>
              </a:rPr>
              <a:t>; it has also been deployed elsewhere. Because offensive uses of the Predator are </a:t>
            </a:r>
            <a:r>
              <a:rPr lang="en-CA" dirty="0" smtClean="0">
                <a:effectLst/>
                <a:hlinkClick r:id="rId28" tooltip="Classified information in the United States"/>
              </a:rPr>
              <a:t>classified</a:t>
            </a:r>
            <a:r>
              <a:rPr lang="en-CA" dirty="0" smtClean="0">
                <a:effectLst/>
              </a:rPr>
              <a:t>, U.S. military officials have reported an appreciation for the intelligence and reconnaissance-gathering abilities of UAVs but declined to publicly discuss their offensive use.</a:t>
            </a:r>
            <a:r>
              <a:rPr lang="en-CA" b="0" i="0" baseline="30000" dirty="0" smtClean="0">
                <a:effectLst/>
                <a:hlinkClick r:id="rId29"/>
              </a:rPr>
              <a:t>[5]</a:t>
            </a:r>
            <a:endParaRPr lang="en-CA" dirty="0" smtClean="0">
              <a:effectLst/>
            </a:endParaRPr>
          </a:p>
          <a:p>
            <a:pPr rtl="0"/>
            <a:r>
              <a:rPr lang="en-CA" dirty="0" smtClean="0">
                <a:effectLst/>
              </a:rPr>
              <a:t>Civilian applications have included border enforcement and scientific studies, and to monitor wind direction and other characteristics of large forest fires (such as the one that was used by the </a:t>
            </a:r>
            <a:r>
              <a:rPr lang="en-CA" dirty="0" smtClean="0">
                <a:effectLst/>
                <a:hlinkClick r:id="rId30" tooltip="California Air National Guard"/>
              </a:rPr>
              <a:t>California Air National Guard</a:t>
            </a:r>
            <a:r>
              <a:rPr lang="en-CA" dirty="0" smtClean="0">
                <a:effectLst/>
              </a:rPr>
              <a:t> in the August 2013 </a:t>
            </a:r>
            <a:r>
              <a:rPr lang="en-CA" dirty="0" smtClean="0">
                <a:effectLst/>
                <a:hlinkClick r:id="rId31" tooltip="Rim Fire"/>
              </a:rPr>
              <a:t>Rim Fire</a:t>
            </a:r>
            <a:r>
              <a:rPr lang="en-CA" dirty="0" smtClean="0">
                <a:effectLst/>
              </a:rPr>
              <a:t>).</a:t>
            </a:r>
          </a:p>
          <a:p>
            <a:pPr rtl="0"/>
            <a:endParaRPr lang="en-CA" dirty="0" smtClean="0">
              <a:effectLst/>
            </a:endParaRPr>
          </a:p>
          <a:p>
            <a:pPr rtl="0"/>
            <a:r>
              <a:rPr lang="en-CA" dirty="0" smtClean="0">
                <a:effectLst/>
              </a:rPr>
              <a:t>The </a:t>
            </a:r>
            <a:r>
              <a:rPr lang="en-CA" b="1" dirty="0" smtClean="0">
                <a:effectLst/>
              </a:rPr>
              <a:t>Northrop Grumman RQ-4 Global Hawk</a:t>
            </a:r>
            <a:r>
              <a:rPr lang="en-CA" dirty="0" smtClean="0">
                <a:effectLst/>
              </a:rPr>
              <a:t> is an </a:t>
            </a:r>
            <a:r>
              <a:rPr lang="en-CA" dirty="0" smtClean="0">
                <a:effectLst/>
                <a:hlinkClick r:id="rId3" tooltip="Unmanned aerial vehicle"/>
              </a:rPr>
              <a:t>unmanned</a:t>
            </a:r>
            <a:r>
              <a:rPr lang="en-CA" dirty="0" smtClean="0">
                <a:effectLst/>
              </a:rPr>
              <a:t> (UAV) </a:t>
            </a:r>
            <a:r>
              <a:rPr lang="en-CA" dirty="0" smtClean="0">
                <a:effectLst/>
                <a:hlinkClick r:id="rId32" tooltip="Surveillance aircraft"/>
              </a:rPr>
              <a:t>surveillance aircraft</a:t>
            </a:r>
            <a:r>
              <a:rPr lang="en-CA" dirty="0" smtClean="0">
                <a:effectLst/>
              </a:rPr>
              <a:t>. </a:t>
            </a:r>
            <a:r>
              <a:rPr lang="en-CA" b="1" dirty="0" smtClean="0">
                <a:effectLst/>
              </a:rPr>
              <a:t>First flight in 1998. </a:t>
            </a:r>
            <a:r>
              <a:rPr lang="en-CA" dirty="0" smtClean="0">
                <a:effectLst/>
              </a:rPr>
              <a:t>It was initially designed by </a:t>
            </a:r>
            <a:r>
              <a:rPr lang="en-CA" dirty="0" smtClean="0">
                <a:effectLst/>
                <a:hlinkClick r:id="rId33" tooltip="Ryan Aeronautical"/>
              </a:rPr>
              <a:t>Ryan Aeronautical</a:t>
            </a:r>
            <a:r>
              <a:rPr lang="en-CA" dirty="0" smtClean="0">
                <a:effectLst/>
              </a:rPr>
              <a:t> (now part of </a:t>
            </a:r>
            <a:r>
              <a:rPr lang="en-CA" dirty="0" smtClean="0">
                <a:effectLst/>
                <a:hlinkClick r:id="rId34" tooltip="Northrop Grumman"/>
              </a:rPr>
              <a:t>Northrop Grumman</a:t>
            </a:r>
            <a:r>
              <a:rPr lang="en-CA" dirty="0" smtClean="0">
                <a:effectLst/>
              </a:rPr>
              <a:t>), and known as </a:t>
            </a:r>
            <a:r>
              <a:rPr lang="en-CA" b="1" dirty="0" smtClean="0">
                <a:effectLst/>
              </a:rPr>
              <a:t>Tier II+</a:t>
            </a:r>
            <a:r>
              <a:rPr lang="en-CA" dirty="0" smtClean="0">
                <a:effectLst/>
              </a:rPr>
              <a:t> during development. The Global Hawk performs a similar role as the </a:t>
            </a:r>
            <a:r>
              <a:rPr lang="en-CA" dirty="0" smtClean="0">
                <a:effectLst/>
                <a:hlinkClick r:id="rId35" tooltip="Lockheed U-2"/>
              </a:rPr>
              <a:t>Lockheed U-2</a:t>
            </a:r>
            <a:r>
              <a:rPr lang="en-CA" dirty="0" smtClean="0">
                <a:effectLst/>
              </a:rPr>
              <a:t>. The RQ-4 provides a broad overview and systematic surveillance using high-resolution </a:t>
            </a:r>
            <a:r>
              <a:rPr lang="en-CA" dirty="0" smtClean="0">
                <a:effectLst/>
                <a:hlinkClick r:id="rId36" tooltip="Synthetic aperture radar"/>
              </a:rPr>
              <a:t>synthetic aperture radar</a:t>
            </a:r>
            <a:r>
              <a:rPr lang="en-CA" dirty="0" smtClean="0">
                <a:effectLst/>
              </a:rPr>
              <a:t> (SAR) and long-range electro-optical/infrared (EO/IR) sensors with long </a:t>
            </a:r>
            <a:r>
              <a:rPr lang="en-CA" dirty="0" smtClean="0">
                <a:effectLst/>
                <a:hlinkClick r:id="rId37" tooltip="Loiter (aeronautics)"/>
              </a:rPr>
              <a:t>loiter</a:t>
            </a:r>
            <a:r>
              <a:rPr lang="en-CA" dirty="0" smtClean="0">
                <a:effectLst/>
              </a:rPr>
              <a:t> times over target areas. It can survey as much as 40,000 square miles (100,000 km</a:t>
            </a:r>
            <a:r>
              <a:rPr lang="en-CA" baseline="30000" dirty="0" smtClean="0">
                <a:effectLst/>
              </a:rPr>
              <a:t>2</a:t>
            </a:r>
            <a:r>
              <a:rPr lang="en-CA" dirty="0" smtClean="0">
                <a:effectLst/>
              </a:rPr>
              <a:t>) of terrain a day.</a:t>
            </a:r>
          </a:p>
          <a:p>
            <a:pPr rtl="0"/>
            <a:r>
              <a:rPr lang="en-CA" dirty="0" smtClean="0">
                <a:effectLst/>
              </a:rPr>
              <a:t>The Global Hawk is operated by the </a:t>
            </a:r>
            <a:r>
              <a:rPr lang="en-CA" dirty="0" smtClean="0">
                <a:effectLst/>
                <a:hlinkClick r:id="rId5" tooltip="United States Air Force"/>
              </a:rPr>
              <a:t>United States Air Force</a:t>
            </a:r>
            <a:r>
              <a:rPr lang="en-CA" dirty="0" smtClean="0">
                <a:effectLst/>
              </a:rPr>
              <a:t>. It is used as a </a:t>
            </a:r>
            <a:r>
              <a:rPr lang="en-CA" dirty="0" smtClean="0">
                <a:effectLst/>
                <a:hlinkClick r:id="rId38" tooltip="High-altitude platform"/>
              </a:rPr>
              <a:t>high-altitude platform</a:t>
            </a:r>
            <a:r>
              <a:rPr lang="en-CA" dirty="0" smtClean="0">
                <a:effectLst/>
              </a:rPr>
              <a:t> covering the spectrum of </a:t>
            </a:r>
            <a:r>
              <a:rPr lang="en-CA" dirty="0" smtClean="0">
                <a:effectLst/>
                <a:hlinkClick r:id="rId39" tooltip="Intelligence collection"/>
              </a:rPr>
              <a:t>intelligence collection</a:t>
            </a:r>
            <a:r>
              <a:rPr lang="en-CA" dirty="0" smtClean="0">
                <a:effectLst/>
              </a:rPr>
              <a:t> capability to support forces in worldwide military operations. According to the United States Air Force, the superior surveillance capabilities of the aircraft allow more precise weapons targeting and better protection of friendly forces. Cost overruns led to the original plan to acquire 63 aircraft being cut to 45, and to a 2013 proposal to mothball the 21 </a:t>
            </a:r>
            <a:r>
              <a:rPr lang="en-CA" dirty="0" smtClean="0">
                <a:effectLst/>
                <a:hlinkClick r:id="rId40" tooltip="1962 United States Tri-Service aircraft designation system"/>
              </a:rPr>
              <a:t>Block</a:t>
            </a:r>
            <a:r>
              <a:rPr lang="en-CA" dirty="0" smtClean="0">
                <a:effectLst/>
              </a:rPr>
              <a:t> 30 </a:t>
            </a:r>
            <a:r>
              <a:rPr lang="en-CA" dirty="0" smtClean="0">
                <a:effectLst/>
                <a:hlinkClick r:id="rId41" tooltip="Signals intelligence"/>
              </a:rPr>
              <a:t>signals intelligence</a:t>
            </a:r>
            <a:r>
              <a:rPr lang="en-CA" dirty="0" smtClean="0">
                <a:effectLst/>
              </a:rPr>
              <a:t> variants.</a:t>
            </a:r>
            <a:r>
              <a:rPr lang="en-CA" b="0" i="0" baseline="30000" dirty="0" smtClean="0">
                <a:effectLst/>
                <a:hlinkClick r:id="rId42"/>
              </a:rPr>
              <a:t>[1]</a:t>
            </a:r>
            <a:r>
              <a:rPr lang="en-CA" dirty="0" smtClean="0">
                <a:effectLst/>
              </a:rPr>
              <a:t> Each aircraft was to cost US$60.9 million in 2001,</a:t>
            </a:r>
            <a:r>
              <a:rPr lang="en-CA" b="0" i="0" baseline="30000" dirty="0" smtClean="0">
                <a:effectLst/>
                <a:hlinkClick r:id="rId43"/>
              </a:rPr>
              <a:t>[2]</a:t>
            </a:r>
            <a:r>
              <a:rPr lang="en-CA" dirty="0" smtClean="0">
                <a:effectLst/>
              </a:rPr>
              <a:t> but this had risen to $222.7 million per aircraft (including development costs) by 2013.</a:t>
            </a:r>
            <a:r>
              <a:rPr lang="en-CA" b="0" i="0" baseline="30000" dirty="0" smtClean="0">
                <a:effectLst/>
                <a:hlinkClick r:id="rId42"/>
              </a:rPr>
              <a:t>[1]</a:t>
            </a:r>
            <a:r>
              <a:rPr lang="en-CA" dirty="0" smtClean="0">
                <a:effectLst/>
              </a:rPr>
              <a:t> The </a:t>
            </a:r>
            <a:r>
              <a:rPr lang="en-CA" dirty="0" smtClean="0">
                <a:effectLst/>
                <a:hlinkClick r:id="rId44" tooltip="United States Navy"/>
              </a:rPr>
              <a:t>U.S. Navy</a:t>
            </a:r>
            <a:r>
              <a:rPr lang="en-CA" dirty="0" smtClean="0">
                <a:effectLst/>
              </a:rPr>
              <a:t> has developed the Global Hawk into the </a:t>
            </a:r>
            <a:r>
              <a:rPr lang="en-CA" dirty="0" smtClean="0">
                <a:effectLst/>
                <a:hlinkClick r:id="rId45" tooltip="Northrop Grumman MQ-4C Triton"/>
              </a:rPr>
              <a:t>MQ-4C Triton</a:t>
            </a:r>
            <a:r>
              <a:rPr lang="en-CA" dirty="0" smtClean="0">
                <a:effectLst/>
              </a:rPr>
              <a:t> </a:t>
            </a:r>
            <a:r>
              <a:rPr lang="en-CA" dirty="0" smtClean="0">
                <a:effectLst/>
                <a:hlinkClick r:id="rId46" tooltip="Maritime surveillance"/>
              </a:rPr>
              <a:t>maritime surveillance</a:t>
            </a:r>
            <a:r>
              <a:rPr lang="en-CA" dirty="0" smtClean="0">
                <a:effectLst/>
              </a:rPr>
              <a:t> platform.</a:t>
            </a:r>
          </a:p>
          <a:p>
            <a:pPr rtl="0"/>
            <a:endParaRPr lang="en-CA" dirty="0" smtClean="0">
              <a:effectLst/>
            </a:endParaRPr>
          </a:p>
          <a:p>
            <a:pPr rtl="0"/>
            <a:r>
              <a:rPr lang="en-CA" dirty="0" smtClean="0">
                <a:effectLst/>
              </a:rPr>
              <a:t>Estimated to cost 28K $ /hour</a:t>
            </a:r>
            <a:r>
              <a:rPr lang="en-CA" baseline="0" dirty="0" smtClean="0">
                <a:effectLst/>
              </a:rPr>
              <a:t> of flight</a:t>
            </a:r>
            <a:endParaRPr lang="en-CA" dirty="0" smtClean="0">
              <a:effectLst/>
            </a:endParaRPr>
          </a:p>
          <a:p>
            <a:pPr rtl="0"/>
            <a:endParaRPr lang="en-CA" dirty="0" smtClean="0">
              <a:effectLst/>
            </a:endParaRP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14</a:t>
            </a:fld>
            <a:endParaRPr lang="en-US" dirty="0"/>
          </a:p>
        </p:txBody>
      </p:sp>
    </p:spTree>
    <p:extLst>
      <p:ext uri="{BB962C8B-B14F-4D97-AF65-F5344CB8AC3E}">
        <p14:creationId xmlns:p14="http://schemas.microsoft.com/office/powerpoint/2010/main" val="184067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15</a:t>
            </a:fld>
            <a:endParaRPr lang="en-US" dirty="0"/>
          </a:p>
        </p:txBody>
      </p:sp>
    </p:spTree>
    <p:extLst>
      <p:ext uri="{BB962C8B-B14F-4D97-AF65-F5344CB8AC3E}">
        <p14:creationId xmlns:p14="http://schemas.microsoft.com/office/powerpoint/2010/main" val="379164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16</a:t>
            </a:fld>
            <a:endParaRPr lang="en-US" dirty="0"/>
          </a:p>
        </p:txBody>
      </p:sp>
    </p:spTree>
    <p:extLst>
      <p:ext uri="{BB962C8B-B14F-4D97-AF65-F5344CB8AC3E}">
        <p14:creationId xmlns:p14="http://schemas.microsoft.com/office/powerpoint/2010/main" val="142313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17</a:t>
            </a:fld>
            <a:endParaRPr lang="en-US" dirty="0"/>
          </a:p>
        </p:txBody>
      </p:sp>
    </p:spTree>
    <p:extLst>
      <p:ext uri="{BB962C8B-B14F-4D97-AF65-F5344CB8AC3E}">
        <p14:creationId xmlns:p14="http://schemas.microsoft.com/office/powerpoint/2010/main" val="58248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18</a:t>
            </a:fld>
            <a:endParaRPr lang="en-US" dirty="0"/>
          </a:p>
        </p:txBody>
      </p:sp>
    </p:spTree>
    <p:extLst>
      <p:ext uri="{BB962C8B-B14F-4D97-AF65-F5344CB8AC3E}">
        <p14:creationId xmlns:p14="http://schemas.microsoft.com/office/powerpoint/2010/main" val="40187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19</a:t>
            </a:fld>
            <a:endParaRPr lang="en-US" dirty="0"/>
          </a:p>
        </p:txBody>
      </p:sp>
    </p:spTree>
    <p:extLst>
      <p:ext uri="{BB962C8B-B14F-4D97-AF65-F5344CB8AC3E}">
        <p14:creationId xmlns:p14="http://schemas.microsoft.com/office/powerpoint/2010/main" val="33435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Over the course of this presentation, I intend to describe how this technology came to be, what has prompted the technology explosion in the past few years, how and why UAS are being used for legitimate, business purposes, and how the Canadian regulations governing the use of UAS are protecting us, yet allowing the industry to evolve. I will also try to address the challenge we are all facing regarding the recreational use of this amazing technology, as well as some ideas on what the future holds.</a:t>
            </a:r>
          </a:p>
          <a:p>
            <a:endParaRPr lang="en-CA"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74B4A348-AA07-4D19-8658-9F391985D029}" type="slidenum">
              <a:rPr lang="en-US" smtClean="0"/>
              <a:t>2</a:t>
            </a:fld>
            <a:endParaRPr lang="en-US" dirty="0"/>
          </a:p>
        </p:txBody>
      </p:sp>
    </p:spTree>
    <p:extLst>
      <p:ext uri="{BB962C8B-B14F-4D97-AF65-F5344CB8AC3E}">
        <p14:creationId xmlns:p14="http://schemas.microsoft.com/office/powerpoint/2010/main" val="3830155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20</a:t>
            </a:fld>
            <a:endParaRPr lang="en-US" dirty="0"/>
          </a:p>
        </p:txBody>
      </p:sp>
    </p:spTree>
    <p:extLst>
      <p:ext uri="{BB962C8B-B14F-4D97-AF65-F5344CB8AC3E}">
        <p14:creationId xmlns:p14="http://schemas.microsoft.com/office/powerpoint/2010/main" val="970955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21</a:t>
            </a:fld>
            <a:endParaRPr lang="en-US" dirty="0"/>
          </a:p>
        </p:txBody>
      </p:sp>
    </p:spTree>
    <p:extLst>
      <p:ext uri="{BB962C8B-B14F-4D97-AF65-F5344CB8AC3E}">
        <p14:creationId xmlns:p14="http://schemas.microsoft.com/office/powerpoint/2010/main" val="175724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B4A348-AA07-4D19-8658-9F391985D029}" type="slidenum">
              <a:rPr lang="en-US" smtClean="0"/>
              <a:t>22</a:t>
            </a:fld>
            <a:endParaRPr lang="en-US"/>
          </a:p>
        </p:txBody>
      </p:sp>
    </p:spTree>
    <p:extLst>
      <p:ext uri="{BB962C8B-B14F-4D97-AF65-F5344CB8AC3E}">
        <p14:creationId xmlns:p14="http://schemas.microsoft.com/office/powerpoint/2010/main" val="258382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23</a:t>
            </a:fld>
            <a:endParaRPr lang="en-CA" dirty="0"/>
          </a:p>
        </p:txBody>
      </p:sp>
    </p:spTree>
    <p:extLst>
      <p:ext uri="{BB962C8B-B14F-4D97-AF65-F5344CB8AC3E}">
        <p14:creationId xmlns:p14="http://schemas.microsoft.com/office/powerpoint/2010/main" val="2623607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24</a:t>
            </a:fld>
            <a:endParaRPr lang="en-CA" dirty="0"/>
          </a:p>
        </p:txBody>
      </p:sp>
    </p:spTree>
    <p:extLst>
      <p:ext uri="{BB962C8B-B14F-4D97-AF65-F5344CB8AC3E}">
        <p14:creationId xmlns:p14="http://schemas.microsoft.com/office/powerpoint/2010/main" val="3998506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25</a:t>
            </a:fld>
            <a:endParaRPr lang="en-CA" dirty="0"/>
          </a:p>
        </p:txBody>
      </p:sp>
    </p:spTree>
    <p:extLst>
      <p:ext uri="{BB962C8B-B14F-4D97-AF65-F5344CB8AC3E}">
        <p14:creationId xmlns:p14="http://schemas.microsoft.com/office/powerpoint/2010/main" val="144053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26</a:t>
            </a:fld>
            <a:endParaRPr lang="en-US"/>
          </a:p>
        </p:txBody>
      </p:sp>
    </p:spTree>
    <p:extLst>
      <p:ext uri="{BB962C8B-B14F-4D97-AF65-F5344CB8AC3E}">
        <p14:creationId xmlns:p14="http://schemas.microsoft.com/office/powerpoint/2010/main" val="2117251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27</a:t>
            </a:fld>
            <a:endParaRPr lang="en-CA" dirty="0"/>
          </a:p>
        </p:txBody>
      </p:sp>
    </p:spTree>
    <p:extLst>
      <p:ext uri="{BB962C8B-B14F-4D97-AF65-F5344CB8AC3E}">
        <p14:creationId xmlns:p14="http://schemas.microsoft.com/office/powerpoint/2010/main" val="3681093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28</a:t>
            </a:fld>
            <a:endParaRPr lang="en-US" dirty="0"/>
          </a:p>
        </p:txBody>
      </p:sp>
    </p:spTree>
    <p:extLst>
      <p:ext uri="{BB962C8B-B14F-4D97-AF65-F5344CB8AC3E}">
        <p14:creationId xmlns:p14="http://schemas.microsoft.com/office/powerpoint/2010/main" val="371667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29</a:t>
            </a:fld>
            <a:endParaRPr lang="en-US" dirty="0"/>
          </a:p>
        </p:txBody>
      </p:sp>
    </p:spTree>
    <p:extLst>
      <p:ext uri="{BB962C8B-B14F-4D97-AF65-F5344CB8AC3E}">
        <p14:creationId xmlns:p14="http://schemas.microsoft.com/office/powerpoint/2010/main" val="281526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3</a:t>
            </a:fld>
            <a:endParaRPr lang="en-CA" dirty="0"/>
          </a:p>
        </p:txBody>
      </p:sp>
    </p:spTree>
    <p:extLst>
      <p:ext uri="{BB962C8B-B14F-4D97-AF65-F5344CB8AC3E}">
        <p14:creationId xmlns:p14="http://schemas.microsoft.com/office/powerpoint/2010/main" val="241220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30</a:t>
            </a:fld>
            <a:endParaRPr lang="en-CA" dirty="0"/>
          </a:p>
        </p:txBody>
      </p:sp>
    </p:spTree>
    <p:extLst>
      <p:ext uri="{BB962C8B-B14F-4D97-AF65-F5344CB8AC3E}">
        <p14:creationId xmlns:p14="http://schemas.microsoft.com/office/powerpoint/2010/main" val="1476656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31</a:t>
            </a:fld>
            <a:endParaRPr lang="en-US" dirty="0"/>
          </a:p>
        </p:txBody>
      </p:sp>
    </p:spTree>
    <p:extLst>
      <p:ext uri="{BB962C8B-B14F-4D97-AF65-F5344CB8AC3E}">
        <p14:creationId xmlns:p14="http://schemas.microsoft.com/office/powerpoint/2010/main" val="1933690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32</a:t>
            </a:fld>
            <a:endParaRPr lang="en-US" dirty="0"/>
          </a:p>
        </p:txBody>
      </p:sp>
    </p:spTree>
    <p:extLst>
      <p:ext uri="{BB962C8B-B14F-4D97-AF65-F5344CB8AC3E}">
        <p14:creationId xmlns:p14="http://schemas.microsoft.com/office/powerpoint/2010/main" val="603751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33</a:t>
            </a:fld>
            <a:endParaRPr lang="en-US"/>
          </a:p>
        </p:txBody>
      </p:sp>
    </p:spTree>
    <p:extLst>
      <p:ext uri="{BB962C8B-B14F-4D97-AF65-F5344CB8AC3E}">
        <p14:creationId xmlns:p14="http://schemas.microsoft.com/office/powerpoint/2010/main" val="2104279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F20305-D579-4075-BC39-F85B395CFF61}"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val="813583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B4A348-AA07-4D19-8658-9F391985D029}" type="slidenum">
              <a:rPr lang="en-US" smtClean="0"/>
              <a:t>35</a:t>
            </a:fld>
            <a:endParaRPr lang="en-US" dirty="0"/>
          </a:p>
        </p:txBody>
      </p:sp>
    </p:spTree>
    <p:extLst>
      <p:ext uri="{BB962C8B-B14F-4D97-AF65-F5344CB8AC3E}">
        <p14:creationId xmlns:p14="http://schemas.microsoft.com/office/powerpoint/2010/main" val="3546559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36</a:t>
            </a:fld>
            <a:endParaRPr lang="en-US" dirty="0"/>
          </a:p>
        </p:txBody>
      </p:sp>
    </p:spTree>
    <p:extLst>
      <p:ext uri="{BB962C8B-B14F-4D97-AF65-F5344CB8AC3E}">
        <p14:creationId xmlns:p14="http://schemas.microsoft.com/office/powerpoint/2010/main" val="3720027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37</a:t>
            </a:fld>
            <a:endParaRPr lang="en-US" dirty="0"/>
          </a:p>
        </p:txBody>
      </p:sp>
    </p:spTree>
    <p:extLst>
      <p:ext uri="{BB962C8B-B14F-4D97-AF65-F5344CB8AC3E}">
        <p14:creationId xmlns:p14="http://schemas.microsoft.com/office/powerpoint/2010/main" val="2276226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38</a:t>
            </a:fld>
            <a:endParaRPr lang="en-US" dirty="0"/>
          </a:p>
        </p:txBody>
      </p:sp>
    </p:spTree>
    <p:extLst>
      <p:ext uri="{BB962C8B-B14F-4D97-AF65-F5344CB8AC3E}">
        <p14:creationId xmlns:p14="http://schemas.microsoft.com/office/powerpoint/2010/main" val="2430382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39</a:t>
            </a:fld>
            <a:endParaRPr lang="en-US" dirty="0"/>
          </a:p>
        </p:txBody>
      </p:sp>
    </p:spTree>
    <p:extLst>
      <p:ext uri="{BB962C8B-B14F-4D97-AF65-F5344CB8AC3E}">
        <p14:creationId xmlns:p14="http://schemas.microsoft.com/office/powerpoint/2010/main" val="303346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4B4A348-AA07-4D19-8658-9F391985D029}" type="slidenum">
              <a:rPr lang="en-US" smtClean="0"/>
              <a:t>4</a:t>
            </a:fld>
            <a:endParaRPr lang="en-US" dirty="0"/>
          </a:p>
        </p:txBody>
      </p:sp>
    </p:spTree>
    <p:extLst>
      <p:ext uri="{BB962C8B-B14F-4D97-AF65-F5344CB8AC3E}">
        <p14:creationId xmlns:p14="http://schemas.microsoft.com/office/powerpoint/2010/main" val="1309932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40</a:t>
            </a:fld>
            <a:endParaRPr lang="en-US" dirty="0"/>
          </a:p>
        </p:txBody>
      </p:sp>
    </p:spTree>
    <p:extLst>
      <p:ext uri="{BB962C8B-B14F-4D97-AF65-F5344CB8AC3E}">
        <p14:creationId xmlns:p14="http://schemas.microsoft.com/office/powerpoint/2010/main" val="1254737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4A348-AA07-4D19-8658-9F391985D029}" type="slidenum">
              <a:rPr lang="en-US" smtClean="0"/>
              <a:t>41</a:t>
            </a:fld>
            <a:endParaRPr lang="en-US" dirty="0"/>
          </a:p>
        </p:txBody>
      </p:sp>
    </p:spTree>
    <p:extLst>
      <p:ext uri="{BB962C8B-B14F-4D97-AF65-F5344CB8AC3E}">
        <p14:creationId xmlns:p14="http://schemas.microsoft.com/office/powerpoint/2010/main" val="2838130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2AAF841-0387-4E44-8301-7910698FA83A}" type="slidenum">
              <a:rPr lang="en-CA" smtClean="0"/>
              <a:pPr>
                <a:defRPr/>
              </a:pPr>
              <a:t>42</a:t>
            </a:fld>
            <a:endParaRPr lang="en-CA" dirty="0"/>
          </a:p>
        </p:txBody>
      </p:sp>
    </p:spTree>
    <p:extLst>
      <p:ext uri="{BB962C8B-B14F-4D97-AF65-F5344CB8AC3E}">
        <p14:creationId xmlns:p14="http://schemas.microsoft.com/office/powerpoint/2010/main" val="198395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681038"/>
            <a:ext cx="4537075" cy="3403600"/>
          </a:xfrm>
        </p:spPr>
      </p:sp>
      <p:sp>
        <p:nvSpPr>
          <p:cNvPr id="3" name="Notes Placeholder 2"/>
          <p:cNvSpPr>
            <a:spLocks noGrp="1"/>
          </p:cNvSpPr>
          <p:nvPr>
            <p:ph type="body" idx="1"/>
          </p:nvPr>
        </p:nvSpPr>
        <p:spPr/>
        <p:txBody>
          <a:bodyPr/>
          <a:lstStyle/>
          <a:p>
            <a:r>
              <a:rPr lang="en-US" b="0" dirty="0" smtClean="0"/>
              <a:t>Leonardo</a:t>
            </a:r>
            <a:r>
              <a:rPr lang="en-US" b="0" baseline="0" dirty="0" smtClean="0"/>
              <a:t> </a:t>
            </a:r>
            <a:r>
              <a:rPr lang="en-US" b="0" baseline="0" dirty="0" err="1" smtClean="0"/>
              <a:t>DaVinci</a:t>
            </a:r>
            <a:r>
              <a:rPr lang="en-US" b="0" baseline="0" dirty="0" smtClean="0"/>
              <a:t> 1452 -1519 – “</a:t>
            </a:r>
            <a:r>
              <a:rPr lang="en-CA" sz="1200" i="1" kern="1200" dirty="0" smtClean="0">
                <a:solidFill>
                  <a:schemeClr val="tx1"/>
                </a:solidFill>
                <a:effectLst/>
                <a:latin typeface="+mn-lt"/>
                <a:ea typeface="+mn-ea"/>
                <a:cs typeface="+mn-cs"/>
              </a:rPr>
              <a:t>Simplicity is the ultimate sophistication”</a:t>
            </a:r>
          </a:p>
          <a:p>
            <a:r>
              <a:rPr lang="en-CA" b="1" dirty="0" smtClean="0">
                <a:effectLst/>
              </a:rPr>
              <a:t>Leonardo di </a:t>
            </a:r>
            <a:r>
              <a:rPr lang="en-CA" b="1" dirty="0" err="1" smtClean="0">
                <a:effectLst/>
              </a:rPr>
              <a:t>ser</a:t>
            </a:r>
            <a:r>
              <a:rPr lang="en-CA" b="1" dirty="0" smtClean="0">
                <a:effectLst/>
              </a:rPr>
              <a:t> </a:t>
            </a:r>
            <a:r>
              <a:rPr lang="en-CA" b="1" dirty="0" err="1" smtClean="0">
                <a:effectLst/>
              </a:rPr>
              <a:t>Piero</a:t>
            </a:r>
            <a:r>
              <a:rPr lang="en-CA" b="1" dirty="0" smtClean="0">
                <a:effectLst/>
              </a:rPr>
              <a:t> da Vinci</a:t>
            </a:r>
            <a:r>
              <a:rPr lang="en-CA" dirty="0" smtClean="0">
                <a:effectLst/>
              </a:rPr>
              <a:t>, more commonly </a:t>
            </a:r>
            <a:r>
              <a:rPr lang="en-CA" b="1" dirty="0" smtClean="0">
                <a:effectLst/>
              </a:rPr>
              <a:t>Leonardo da Vinci</a:t>
            </a:r>
            <a:r>
              <a:rPr lang="en-CA" dirty="0" smtClean="0">
                <a:effectLst/>
              </a:rPr>
              <a:t>, (Italian: </a:t>
            </a:r>
            <a:r>
              <a:rPr lang="en-CA" u="none" strike="noStrike" dirty="0" smtClean="0">
                <a:effectLst/>
                <a:hlinkClick r:id="rId3" tooltip="Help:IPA for Italian"/>
              </a:rPr>
              <a:t>[</a:t>
            </a:r>
            <a:r>
              <a:rPr lang="en-CA" u="none" strike="noStrike" dirty="0" err="1" smtClean="0">
                <a:effectLst/>
                <a:hlinkClick r:id="rId3" tooltip="Help:IPA for Italian"/>
              </a:rPr>
              <a:t>leoˈnardo</a:t>
            </a:r>
            <a:r>
              <a:rPr lang="en-CA" u="none" strike="noStrike" dirty="0" smtClean="0">
                <a:effectLst/>
                <a:hlinkClick r:id="rId3" tooltip="Help:IPA for Italian"/>
              </a:rPr>
              <a:t> da (v)ˈ</a:t>
            </a:r>
            <a:r>
              <a:rPr lang="en-CA" u="none" strike="noStrike" dirty="0" err="1" smtClean="0">
                <a:effectLst/>
                <a:hlinkClick r:id="rId3" tooltip="Help:IPA for Italian"/>
              </a:rPr>
              <a:t>vintʃi</a:t>
            </a:r>
            <a:r>
              <a:rPr lang="en-CA" u="none" strike="noStrike" dirty="0" smtClean="0">
                <a:effectLst/>
                <a:hlinkClick r:id="rId3" tooltip="Help:IPA for Italian"/>
              </a:rPr>
              <a:t>]</a:t>
            </a:r>
            <a:r>
              <a:rPr lang="en-CA" dirty="0" smtClean="0">
                <a:effectLst/>
              </a:rPr>
              <a:t> ( </a:t>
            </a:r>
            <a:r>
              <a:rPr lang="en-CA" dirty="0" smtClean="0">
                <a:effectLst/>
                <a:hlinkClick r:id="rId4" tooltip="It-Leonardo di ser Piero da Vinci.ogg"/>
              </a:rPr>
              <a:t>listen</a:t>
            </a:r>
            <a:r>
              <a:rPr lang="en-CA" dirty="0" smtClean="0">
                <a:effectLst/>
              </a:rPr>
              <a:t>); 15 April 1452 – 2 May 1519) was an </a:t>
            </a:r>
            <a:r>
              <a:rPr lang="en-CA" dirty="0" smtClean="0">
                <a:effectLst/>
                <a:hlinkClick r:id="rId5" tooltip="Italians"/>
              </a:rPr>
              <a:t>Italian</a:t>
            </a:r>
            <a:r>
              <a:rPr lang="en-CA" dirty="0" smtClean="0">
                <a:effectLst/>
              </a:rPr>
              <a:t> </a:t>
            </a:r>
            <a:r>
              <a:rPr lang="en-CA" dirty="0" smtClean="0">
                <a:effectLst/>
                <a:hlinkClick r:id="rId6" tooltip="Polymath"/>
              </a:rPr>
              <a:t>polymath</a:t>
            </a:r>
            <a:r>
              <a:rPr lang="en-CA" dirty="0" smtClean="0">
                <a:effectLst/>
              </a:rPr>
              <a:t> whose areas of interest included invention, painting, sculpting, architecture, science, music, mathematics, engineering, literature, anatomy, geology, astronomy, botany, writing, history, and cartography. He has been variously called the father of paleontology, ichnology, and architecture, and is widely considered one of the greatest painters of all time.</a:t>
            </a:r>
            <a:r>
              <a:rPr lang="en-CA" b="0" i="0" baseline="30000" dirty="0" smtClean="0">
                <a:effectLst/>
                <a:hlinkClick r:id="rId7"/>
              </a:rPr>
              <a:t>[1]</a:t>
            </a:r>
            <a:r>
              <a:rPr lang="en-CA" dirty="0" smtClean="0">
                <a:effectLst/>
              </a:rPr>
              <a:t> Sometimes credited with the inventions of the </a:t>
            </a:r>
            <a:r>
              <a:rPr lang="en-CA" dirty="0" smtClean="0">
                <a:effectLst/>
                <a:hlinkClick r:id="rId8" tooltip="Parachute"/>
              </a:rPr>
              <a:t>parachute</a:t>
            </a:r>
            <a:r>
              <a:rPr lang="en-CA" dirty="0" smtClean="0">
                <a:effectLst/>
              </a:rPr>
              <a:t>, </a:t>
            </a:r>
            <a:r>
              <a:rPr lang="en-CA" dirty="0" smtClean="0">
                <a:effectLst/>
                <a:hlinkClick r:id="rId9" tooltip="Helicopter"/>
              </a:rPr>
              <a:t>helicopter</a:t>
            </a:r>
            <a:r>
              <a:rPr lang="en-CA" dirty="0" smtClean="0">
                <a:effectLst/>
              </a:rPr>
              <a:t> and </a:t>
            </a:r>
            <a:r>
              <a:rPr lang="en-CA" dirty="0" smtClean="0">
                <a:effectLst/>
                <a:hlinkClick r:id="rId10" tooltip="Tank"/>
              </a:rPr>
              <a:t>tank</a:t>
            </a:r>
            <a:r>
              <a:rPr lang="en-CA" dirty="0" smtClean="0">
                <a:effectLst/>
              </a:rPr>
              <a:t>,</a:t>
            </a:r>
            <a:r>
              <a:rPr lang="en-CA" b="0" i="0" baseline="30000" dirty="0" smtClean="0">
                <a:effectLst/>
                <a:hlinkClick r:id="rId11"/>
              </a:rPr>
              <a:t>[2]</a:t>
            </a:r>
            <a:r>
              <a:rPr lang="en-CA" b="0" i="0" baseline="30000" dirty="0" smtClean="0">
                <a:effectLst/>
                <a:hlinkClick r:id="rId12"/>
              </a:rPr>
              <a:t>[3]</a:t>
            </a:r>
            <a:r>
              <a:rPr lang="en-CA" b="0" i="0" baseline="30000" dirty="0" smtClean="0">
                <a:effectLst/>
                <a:hlinkClick r:id="rId13"/>
              </a:rPr>
              <a:t>[4]</a:t>
            </a:r>
            <a:r>
              <a:rPr lang="en-CA" dirty="0" smtClean="0">
                <a:effectLst/>
              </a:rPr>
              <a:t> his genius epitomized the Renaissance humanist ideal.</a:t>
            </a:r>
          </a:p>
          <a:p>
            <a:endParaRPr lang="en-CA" sz="1200" i="1" kern="1200" dirty="0" smtClean="0">
              <a:solidFill>
                <a:schemeClr val="tx1"/>
              </a:solidFill>
              <a:effectLst/>
              <a:latin typeface="+mn-lt"/>
              <a:ea typeface="+mn-ea"/>
              <a:cs typeface="+mn-cs"/>
            </a:endParaRPr>
          </a:p>
          <a:p>
            <a:r>
              <a:rPr lang="en-CA" dirty="0" smtClean="0">
                <a:effectLst/>
              </a:rPr>
              <a:t>Leonardo is revered for his technological ingenuity. He conceptualised flying machines, a type of </a:t>
            </a:r>
            <a:r>
              <a:rPr lang="en-CA" dirty="0" smtClean="0">
                <a:effectLst/>
                <a:hlinkClick r:id="rId14" tooltip="Armoured fighting vehicle"/>
              </a:rPr>
              <a:t>armoured fighting vehicle</a:t>
            </a:r>
            <a:r>
              <a:rPr lang="en-CA" dirty="0" smtClean="0">
                <a:effectLst/>
              </a:rPr>
              <a:t>, </a:t>
            </a:r>
            <a:r>
              <a:rPr lang="en-CA" dirty="0" smtClean="0">
                <a:effectLst/>
                <a:hlinkClick r:id="rId15" tooltip="Concentrated solar power"/>
              </a:rPr>
              <a:t>concentrated solar power</a:t>
            </a:r>
            <a:r>
              <a:rPr lang="en-CA" dirty="0" smtClean="0">
                <a:effectLst/>
              </a:rPr>
              <a:t>, an </a:t>
            </a:r>
            <a:r>
              <a:rPr lang="en-CA" dirty="0" smtClean="0">
                <a:effectLst/>
                <a:hlinkClick r:id="rId16" tooltip="Adding machine"/>
              </a:rPr>
              <a:t>adding machine</a:t>
            </a:r>
            <a:r>
              <a:rPr lang="en-CA" dirty="0" smtClean="0">
                <a:effectLst/>
              </a:rPr>
              <a:t>,</a:t>
            </a:r>
            <a:r>
              <a:rPr lang="en-CA" b="0" i="0" baseline="30000" dirty="0" smtClean="0">
                <a:effectLst/>
                <a:hlinkClick r:id="rId17"/>
              </a:rPr>
              <a:t>[9]</a:t>
            </a:r>
            <a:r>
              <a:rPr lang="en-CA" dirty="0" smtClean="0">
                <a:effectLst/>
              </a:rPr>
              <a:t> and the </a:t>
            </a:r>
            <a:r>
              <a:rPr lang="en-CA" dirty="0" smtClean="0">
                <a:effectLst/>
                <a:hlinkClick r:id="rId18" tooltip="Double hull"/>
              </a:rPr>
              <a:t>double hull</a:t>
            </a:r>
            <a:r>
              <a:rPr lang="en-CA" dirty="0" smtClean="0">
                <a:effectLst/>
              </a:rPr>
              <a:t>, also outlining a rudimentary theory of </a:t>
            </a:r>
            <a:r>
              <a:rPr lang="en-CA" dirty="0" smtClean="0">
                <a:effectLst/>
                <a:hlinkClick r:id="rId19" tooltip="Plate tectonics"/>
              </a:rPr>
              <a:t>plate tectonics</a:t>
            </a:r>
            <a:r>
              <a:rPr lang="en-CA" dirty="0" smtClean="0">
                <a:effectLst/>
              </a:rPr>
              <a:t>. Relatively few of his designs were constructed or were even feasible during his lifetime,</a:t>
            </a:r>
            <a:r>
              <a:rPr lang="en-CA" b="0" i="0" baseline="30000" dirty="0" smtClean="0">
                <a:effectLst/>
                <a:hlinkClick r:id="rId20"/>
              </a:rPr>
              <a:t>[</a:t>
            </a:r>
            <a:r>
              <a:rPr lang="en-CA" b="0" i="0" baseline="30000" dirty="0" err="1" smtClean="0">
                <a:effectLst/>
                <a:hlinkClick r:id="rId20"/>
              </a:rPr>
              <a:t>nb</a:t>
            </a:r>
            <a:r>
              <a:rPr lang="en-CA" b="0" i="0" baseline="30000" dirty="0" smtClean="0">
                <a:effectLst/>
                <a:hlinkClick r:id="rId20"/>
              </a:rPr>
              <a:t> 2]</a:t>
            </a:r>
            <a:r>
              <a:rPr lang="en-CA" dirty="0" smtClean="0">
                <a:effectLst/>
              </a:rPr>
              <a:t> but some of his smaller inventions, such as an automated </a:t>
            </a:r>
            <a:r>
              <a:rPr lang="en-CA" dirty="0" smtClean="0">
                <a:effectLst/>
                <a:hlinkClick r:id="rId21" tooltip="Bobbin"/>
              </a:rPr>
              <a:t>bobbin</a:t>
            </a:r>
            <a:r>
              <a:rPr lang="en-CA" dirty="0" smtClean="0">
                <a:effectLst/>
              </a:rPr>
              <a:t> winder and a machine for testing the </a:t>
            </a:r>
            <a:r>
              <a:rPr lang="en-CA" dirty="0" smtClean="0">
                <a:effectLst/>
                <a:hlinkClick r:id="rId22" tooltip="Tensile strength"/>
              </a:rPr>
              <a:t>tensile strength</a:t>
            </a:r>
            <a:r>
              <a:rPr lang="en-CA" dirty="0" smtClean="0">
                <a:effectLst/>
              </a:rPr>
              <a:t> of wire, entered the world of manufacturing unheralded.</a:t>
            </a:r>
            <a:r>
              <a:rPr lang="en-CA" b="0" i="0" baseline="30000" dirty="0" smtClean="0">
                <a:effectLst/>
                <a:hlinkClick r:id="rId23"/>
              </a:rPr>
              <a:t>[</a:t>
            </a:r>
            <a:r>
              <a:rPr lang="en-CA" b="0" i="0" baseline="30000" dirty="0" err="1" smtClean="0">
                <a:effectLst/>
                <a:hlinkClick r:id="rId23"/>
              </a:rPr>
              <a:t>nb</a:t>
            </a:r>
            <a:r>
              <a:rPr lang="en-CA" b="0" i="0" baseline="30000" dirty="0" smtClean="0">
                <a:effectLst/>
                <a:hlinkClick r:id="rId23"/>
              </a:rPr>
              <a:t> 3]</a:t>
            </a:r>
            <a:r>
              <a:rPr lang="en-CA" dirty="0" smtClean="0">
                <a:effectLst/>
              </a:rPr>
              <a:t> He made substantial discoveries in </a:t>
            </a:r>
            <a:r>
              <a:rPr lang="en-CA" dirty="0" smtClean="0">
                <a:effectLst/>
                <a:hlinkClick r:id="rId24" tooltip="Anatomy"/>
              </a:rPr>
              <a:t>anatomy</a:t>
            </a:r>
            <a:r>
              <a:rPr lang="en-CA" dirty="0" smtClean="0">
                <a:effectLst/>
              </a:rPr>
              <a:t>, civil engineering, </a:t>
            </a:r>
            <a:r>
              <a:rPr lang="en-CA" dirty="0" smtClean="0">
                <a:effectLst/>
                <a:hlinkClick r:id="rId25" tooltip="Optics"/>
              </a:rPr>
              <a:t>optics</a:t>
            </a:r>
            <a:r>
              <a:rPr lang="en-CA" dirty="0" smtClean="0">
                <a:effectLst/>
              </a:rPr>
              <a:t>, and </a:t>
            </a:r>
            <a:r>
              <a:rPr lang="en-CA" dirty="0" smtClean="0">
                <a:effectLst/>
                <a:hlinkClick r:id="rId26" tooltip="Fluid dynamics"/>
              </a:rPr>
              <a:t>hydrodynamics</a:t>
            </a:r>
            <a:r>
              <a:rPr lang="en-CA" dirty="0" smtClean="0">
                <a:effectLst/>
              </a:rPr>
              <a:t>, but he did not publish his findings and they had no direct influence on later science.</a:t>
            </a:r>
            <a:r>
              <a:rPr lang="en-CA" b="0" i="0" baseline="30000" dirty="0" smtClean="0">
                <a:effectLst/>
                <a:hlinkClick r:id="rId27"/>
              </a:rPr>
              <a:t>[10]</a:t>
            </a:r>
            <a:endParaRPr lang="en-CA" sz="1200" i="1" kern="1200" dirty="0" smtClean="0">
              <a:solidFill>
                <a:schemeClr val="tx1"/>
              </a:solidFill>
              <a:effectLst/>
              <a:latin typeface="+mn-lt"/>
              <a:ea typeface="+mn-ea"/>
              <a:cs typeface="+mn-cs"/>
            </a:endParaRPr>
          </a:p>
          <a:p>
            <a:endParaRPr lang="en-CA" sz="1200" b="0" i="1" kern="1200" dirty="0" smtClean="0">
              <a:solidFill>
                <a:schemeClr val="tx1"/>
              </a:solidFill>
              <a:effectLst/>
              <a:latin typeface="+mn-lt"/>
              <a:ea typeface="+mn-ea"/>
              <a:cs typeface="+mn-cs"/>
            </a:endParaRPr>
          </a:p>
          <a:p>
            <a:r>
              <a:rPr lang="en-CA" sz="1200" b="0" i="1" kern="1200" dirty="0" smtClean="0">
                <a:solidFill>
                  <a:schemeClr val="tx1"/>
                </a:solidFill>
                <a:effectLst/>
                <a:latin typeface="+mn-lt"/>
                <a:ea typeface="+mn-ea"/>
                <a:cs typeface="+mn-cs"/>
              </a:rPr>
              <a:t>George Cayley 1773-1857</a:t>
            </a:r>
          </a:p>
          <a:p>
            <a:pPr rtl="0"/>
            <a:r>
              <a:rPr lang="en-CA" b="1" dirty="0" smtClean="0">
                <a:effectLst/>
              </a:rPr>
              <a:t>Sir George Cayley, 6th Baronet</a:t>
            </a:r>
            <a:r>
              <a:rPr lang="en-CA" dirty="0" smtClean="0">
                <a:effectLst/>
              </a:rPr>
              <a:t> (27 December 1773 – 15 December 1857) was a prolific </a:t>
            </a:r>
            <a:r>
              <a:rPr lang="en-CA" dirty="0" smtClean="0">
                <a:effectLst/>
                <a:hlinkClick r:id="rId28" tooltip="English people"/>
              </a:rPr>
              <a:t>English</a:t>
            </a:r>
            <a:r>
              <a:rPr lang="en-CA" dirty="0" smtClean="0">
                <a:effectLst/>
              </a:rPr>
              <a:t> </a:t>
            </a:r>
            <a:r>
              <a:rPr lang="en-CA" dirty="0" smtClean="0">
                <a:effectLst/>
                <a:hlinkClick r:id="rId29" tooltip="Engineer"/>
              </a:rPr>
              <a:t>engineer</a:t>
            </a:r>
            <a:r>
              <a:rPr lang="en-CA" dirty="0" smtClean="0">
                <a:effectLst/>
              </a:rPr>
              <a:t> and is one of the most important people in the history of </a:t>
            </a:r>
            <a:r>
              <a:rPr lang="en-CA" dirty="0" smtClean="0">
                <a:effectLst/>
                <a:hlinkClick r:id="rId30" tooltip="Aeronautics"/>
              </a:rPr>
              <a:t>aeronautics</a:t>
            </a:r>
            <a:r>
              <a:rPr lang="en-CA" dirty="0" smtClean="0">
                <a:effectLst/>
              </a:rPr>
              <a:t>. Many consider him to be the first true scientific aerial investigator and the first person to understand the underlying principles and forces of </a:t>
            </a:r>
            <a:r>
              <a:rPr lang="en-CA" dirty="0" smtClean="0">
                <a:effectLst/>
                <a:hlinkClick r:id="rId31" tooltip="Flight"/>
              </a:rPr>
              <a:t>flight</a:t>
            </a:r>
            <a:r>
              <a:rPr lang="en-CA" dirty="0" smtClean="0">
                <a:effectLst/>
              </a:rPr>
              <a:t>.</a:t>
            </a:r>
            <a:r>
              <a:rPr lang="en-CA" b="0" i="0" baseline="30000" dirty="0" smtClean="0">
                <a:effectLst/>
                <a:hlinkClick r:id="rId32"/>
              </a:rPr>
              <a:t>[1]</a:t>
            </a:r>
            <a:endParaRPr lang="en-CA" dirty="0" smtClean="0">
              <a:effectLst/>
            </a:endParaRPr>
          </a:p>
          <a:p>
            <a:pPr rtl="0"/>
            <a:r>
              <a:rPr lang="en-CA" dirty="0" smtClean="0">
                <a:effectLst/>
              </a:rPr>
              <a:t>In 1799 he set forth the concept of the modern aeroplane as a </a:t>
            </a:r>
            <a:r>
              <a:rPr lang="en-CA" dirty="0" smtClean="0">
                <a:effectLst/>
                <a:hlinkClick r:id="rId33" tooltip="Fixed-wing aircraft"/>
              </a:rPr>
              <a:t>fixed-wing</a:t>
            </a:r>
            <a:r>
              <a:rPr lang="en-CA" dirty="0" smtClean="0">
                <a:effectLst/>
              </a:rPr>
              <a:t> flying machine with separate systems for lift, propulsion, and control.</a:t>
            </a:r>
            <a:r>
              <a:rPr lang="en-CA" b="0" i="0" baseline="30000" dirty="0" smtClean="0">
                <a:effectLst/>
                <a:hlinkClick r:id="rId34"/>
              </a:rPr>
              <a:t>[2]</a:t>
            </a:r>
            <a:r>
              <a:rPr lang="en-CA" dirty="0" smtClean="0">
                <a:effectLst/>
              </a:rPr>
              <a:t> </a:t>
            </a:r>
            <a:r>
              <a:rPr lang="en-CA" b="0" i="0" baseline="30000" dirty="0" smtClean="0">
                <a:effectLst/>
                <a:hlinkClick r:id="rId35"/>
              </a:rPr>
              <a:t>[3]</a:t>
            </a:r>
            <a:r>
              <a:rPr lang="en-CA" dirty="0" smtClean="0">
                <a:effectLst/>
              </a:rPr>
              <a:t> He was a pioneer of </a:t>
            </a:r>
            <a:r>
              <a:rPr lang="en-CA" dirty="0" smtClean="0">
                <a:effectLst/>
                <a:hlinkClick r:id="rId36" tooltip="Aeronautical engineering"/>
              </a:rPr>
              <a:t>aeronautical engineering</a:t>
            </a:r>
            <a:r>
              <a:rPr lang="en-CA" dirty="0" smtClean="0">
                <a:effectLst/>
              </a:rPr>
              <a:t> and is sometimes referred to as "the father of aviation",</a:t>
            </a:r>
            <a:r>
              <a:rPr lang="en-CA" b="0" i="0" baseline="30000" dirty="0" smtClean="0">
                <a:effectLst/>
                <a:hlinkClick r:id="rId32"/>
              </a:rPr>
              <a:t>[1]</a:t>
            </a:r>
            <a:r>
              <a:rPr lang="en-CA" dirty="0" smtClean="0">
                <a:effectLst/>
              </a:rPr>
              <a:t> Designer of the first glider to carry a human being aloft, he discovered and identified the four aerodynamic forces of flight, which act on any flying vehicle: </a:t>
            </a:r>
            <a:r>
              <a:rPr lang="en-CA" dirty="0" smtClean="0">
                <a:effectLst/>
                <a:hlinkClick r:id="rId37" tooltip="Weight"/>
              </a:rPr>
              <a:t>weight</a:t>
            </a:r>
            <a:r>
              <a:rPr lang="en-CA" dirty="0" smtClean="0">
                <a:effectLst/>
              </a:rPr>
              <a:t>, </a:t>
            </a:r>
            <a:r>
              <a:rPr lang="en-CA" dirty="0" smtClean="0">
                <a:effectLst/>
                <a:hlinkClick r:id="rId38" tooltip="Lift (force)"/>
              </a:rPr>
              <a:t>lift</a:t>
            </a:r>
            <a:r>
              <a:rPr lang="en-CA" dirty="0" smtClean="0">
                <a:effectLst/>
              </a:rPr>
              <a:t>, </a:t>
            </a:r>
            <a:r>
              <a:rPr lang="en-CA" dirty="0" smtClean="0">
                <a:effectLst/>
                <a:hlinkClick r:id="rId39" tooltip="Drag (physics)"/>
              </a:rPr>
              <a:t>drag</a:t>
            </a:r>
            <a:r>
              <a:rPr lang="en-CA" dirty="0" smtClean="0">
                <a:effectLst/>
              </a:rPr>
              <a:t>, and </a:t>
            </a:r>
            <a:r>
              <a:rPr lang="en-CA" dirty="0" smtClean="0">
                <a:effectLst/>
                <a:hlinkClick r:id="rId40" tooltip="Thrust"/>
              </a:rPr>
              <a:t>thrust</a:t>
            </a:r>
            <a:r>
              <a:rPr lang="en-CA" dirty="0" smtClean="0">
                <a:effectLst/>
              </a:rPr>
              <a:t>. Modern aeroplane design is based on those discoveries, and also on the importance of </a:t>
            </a:r>
            <a:r>
              <a:rPr lang="en-CA" dirty="0" smtClean="0">
                <a:effectLst/>
                <a:hlinkClick r:id="rId41" tooltip="Camber (aerodynamics)"/>
              </a:rPr>
              <a:t>cambered wings</a:t>
            </a:r>
            <a:r>
              <a:rPr lang="en-CA" dirty="0" smtClean="0">
                <a:effectLst/>
              </a:rPr>
              <a:t>, also identified by Cayley.</a:t>
            </a:r>
          </a:p>
          <a:p>
            <a:pPr rtl="0"/>
            <a:endParaRPr lang="en-CA" dirty="0" smtClean="0">
              <a:effectLst/>
            </a:endParaRPr>
          </a:p>
          <a:p>
            <a:pPr rtl="0"/>
            <a:r>
              <a:rPr lang="en-CA" dirty="0" smtClean="0">
                <a:effectLst/>
              </a:rPr>
              <a:t>He worked over half a century before the development of powered flight; his importance was acknowledged by the </a:t>
            </a:r>
            <a:r>
              <a:rPr lang="en-CA" dirty="0" smtClean="0">
                <a:effectLst/>
                <a:hlinkClick r:id="rId42" tooltip="Wright brothers"/>
              </a:rPr>
              <a:t>Wright brothers</a:t>
            </a:r>
            <a:r>
              <a:rPr lang="en-CA" dirty="0" smtClean="0">
                <a:effectLst/>
              </a:rPr>
              <a:t>.</a:t>
            </a:r>
            <a:r>
              <a:rPr lang="en-CA" b="0" i="0" baseline="30000" dirty="0" smtClean="0">
                <a:effectLst/>
                <a:hlinkClick r:id="rId43"/>
              </a:rPr>
              <a:t>[4]</a:t>
            </a:r>
            <a:r>
              <a:rPr lang="en-CA" b="0" i="0" baseline="30000" dirty="0" smtClean="0">
                <a:effectLst/>
                <a:hlinkClick r:id="rId44"/>
              </a:rPr>
              <a:t>[5]</a:t>
            </a:r>
            <a:r>
              <a:rPr lang="en-CA" dirty="0" smtClean="0">
                <a:effectLst/>
              </a:rPr>
              <a:t> </a:t>
            </a:r>
            <a:r>
              <a:rPr lang="en-CA" b="1" i="1" u="sng" dirty="0" smtClean="0">
                <a:effectLst/>
              </a:rPr>
              <a:t>He constructed the first flying model aeroplane</a:t>
            </a:r>
            <a:r>
              <a:rPr lang="en-CA" dirty="0" smtClean="0">
                <a:effectLst/>
              </a:rPr>
              <a:t> and also diagrammed the elements of vertical flight.</a:t>
            </a:r>
            <a:r>
              <a:rPr lang="en-CA" b="0" i="0" baseline="30000" dirty="0" smtClean="0">
                <a:effectLst/>
                <a:hlinkClick r:id="rId45"/>
              </a:rPr>
              <a:t>[6]</a:t>
            </a:r>
            <a:endParaRPr lang="en-CA" dirty="0" smtClean="0">
              <a:effectLst/>
            </a:endParaRPr>
          </a:p>
          <a:p>
            <a:endParaRPr lang="en-US" b="0" dirty="0"/>
          </a:p>
        </p:txBody>
      </p:sp>
      <p:sp>
        <p:nvSpPr>
          <p:cNvPr id="4" name="Slide Number Placeholder 3"/>
          <p:cNvSpPr>
            <a:spLocks noGrp="1"/>
          </p:cNvSpPr>
          <p:nvPr>
            <p:ph type="sldNum" sz="quarter" idx="10"/>
          </p:nvPr>
        </p:nvSpPr>
        <p:spPr/>
        <p:txBody>
          <a:bodyPr/>
          <a:lstStyle/>
          <a:p>
            <a:fld id="{74B4A348-AA07-4D19-8658-9F391985D029}" type="slidenum">
              <a:rPr lang="en-US" smtClean="0"/>
              <a:t>5</a:t>
            </a:fld>
            <a:endParaRPr lang="en-US" dirty="0"/>
          </a:p>
        </p:txBody>
      </p:sp>
    </p:spTree>
    <p:extLst>
      <p:ext uri="{BB962C8B-B14F-4D97-AF65-F5344CB8AC3E}">
        <p14:creationId xmlns:p14="http://schemas.microsoft.com/office/powerpoint/2010/main" val="128479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December 17, 1903, Orville Wright piloted the first powered airplane 20 feet above a wind-swept beach in North Carolina. The flight lasted 12 seconds and covered 120 feet. Three more flights were made that day with Orville's brother Wilbur piloting the record flight lasting 59 seconds over a distance of 852 feet. </a:t>
            </a:r>
          </a:p>
          <a:p>
            <a:r>
              <a:rPr lang="en-CA" dirty="0" smtClean="0"/>
              <a:t>The brothers began their experimentation in flight in 1896 at their bicycle shop in Dayton, Ohio. They selected the beach at Kitty Hawk as their proving ground because of the constant wind that added lift to their craft. In 1902 they came to the beach with their glider and made more than 700 successful flights. </a:t>
            </a:r>
          </a:p>
          <a:p>
            <a:r>
              <a:rPr lang="en-CA" dirty="0" smtClean="0"/>
              <a:t>Having perfected glided flight, the next step was to move to powered flight. No automobile manufacturer could supply an engine both light enough and powerful enough for their needs. So they designed and built their own. All of their hard work, experimentation and innovation came together that December day as they took to the sky and forever changed the course of history. The brothers notified several newspapers prior to their historic flight, but only one - the local journal - made mention of the event. </a:t>
            </a: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6</a:t>
            </a:fld>
            <a:endParaRPr lang="en-US" dirty="0"/>
          </a:p>
        </p:txBody>
      </p:sp>
    </p:spTree>
    <p:extLst>
      <p:ext uri="{BB962C8B-B14F-4D97-AF65-F5344CB8AC3E}">
        <p14:creationId xmlns:p14="http://schemas.microsoft.com/office/powerpoint/2010/main" val="165197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World War 1 </a:t>
            </a:r>
          </a:p>
          <a:p>
            <a:r>
              <a:rPr lang="en-CA" dirty="0" smtClean="0"/>
              <a:t>– Observation transformed into bombing, then aerial</a:t>
            </a:r>
            <a:r>
              <a:rPr lang="en-CA" baseline="0" dirty="0" smtClean="0"/>
              <a:t> warfare</a:t>
            </a:r>
          </a:p>
          <a:p>
            <a:pPr marL="171450" indent="-171450">
              <a:buFontTx/>
              <a:buChar char="-"/>
            </a:pPr>
            <a:r>
              <a:rPr lang="en-CA" baseline="0" dirty="0" smtClean="0"/>
              <a:t>Advances in aviation were extreme in all aspects</a:t>
            </a:r>
          </a:p>
          <a:p>
            <a:pPr marL="171450" indent="-171450">
              <a:buFontTx/>
              <a:buChar char="-"/>
            </a:pPr>
            <a:r>
              <a:rPr lang="en-CA" baseline="0" dirty="0" smtClean="0"/>
              <a:t>Conclusion of War led to an abundance of aviation technology available to be exploited for non-military purposes</a:t>
            </a:r>
          </a:p>
          <a:p>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7</a:t>
            </a:fld>
            <a:endParaRPr lang="en-US" dirty="0"/>
          </a:p>
        </p:txBody>
      </p:sp>
    </p:spTree>
    <p:extLst>
      <p:ext uri="{BB962C8B-B14F-4D97-AF65-F5344CB8AC3E}">
        <p14:creationId xmlns:p14="http://schemas.microsoft.com/office/powerpoint/2010/main" val="164897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effectLst/>
              </a:rPr>
              <a:t>“the pick up truck” – carried cargo/people </a:t>
            </a:r>
            <a:r>
              <a:rPr lang="en-CA" dirty="0" smtClean="0">
                <a:effectLst/>
              </a:rPr>
              <a:t>- The </a:t>
            </a:r>
            <a:r>
              <a:rPr lang="en-CA" b="1" dirty="0" smtClean="0">
                <a:effectLst/>
              </a:rPr>
              <a:t>Ford Trimotor</a:t>
            </a:r>
            <a:r>
              <a:rPr lang="en-CA" dirty="0" smtClean="0">
                <a:effectLst/>
              </a:rPr>
              <a:t> (also called the "Tri-Motor", and nicknamed </a:t>
            </a:r>
            <a:r>
              <a:rPr lang="en-CA" b="1" dirty="0" smtClean="0">
                <a:effectLst/>
              </a:rPr>
              <a:t>"The Tin Goose"</a:t>
            </a:r>
            <a:r>
              <a:rPr lang="en-CA" dirty="0" smtClean="0">
                <a:effectLst/>
              </a:rPr>
              <a:t>) was an American three-</a:t>
            </a:r>
            <a:r>
              <a:rPr lang="en-CA" dirty="0" err="1" smtClean="0">
                <a:effectLst/>
              </a:rPr>
              <a:t>engined</a:t>
            </a:r>
            <a:r>
              <a:rPr lang="en-CA" dirty="0" smtClean="0">
                <a:effectLst/>
              </a:rPr>
              <a:t> </a:t>
            </a:r>
            <a:r>
              <a:rPr lang="en-CA" dirty="0" smtClean="0">
                <a:effectLst/>
                <a:hlinkClick r:id="rId3" tooltip="Transport plane"/>
              </a:rPr>
              <a:t>transport aircraft</a:t>
            </a:r>
            <a:r>
              <a:rPr lang="en-CA" dirty="0" smtClean="0">
                <a:effectLst/>
              </a:rPr>
              <a:t> that was first produced in 1925 by the companies of </a:t>
            </a:r>
            <a:r>
              <a:rPr lang="en-CA" dirty="0" smtClean="0">
                <a:effectLst/>
                <a:hlinkClick r:id="rId4" tooltip="Henry Ford"/>
              </a:rPr>
              <a:t>Henry Ford</a:t>
            </a:r>
            <a:r>
              <a:rPr lang="en-CA" dirty="0" smtClean="0">
                <a:effectLst/>
              </a:rPr>
              <a:t> and that continued to be produced until June 7, 1933. Throughout its time in production, a total of 199 Ford Trimotors we</a:t>
            </a:r>
          </a:p>
          <a:p>
            <a:endParaRPr lang="en-CA" dirty="0" smtClean="0">
              <a:effectLst/>
            </a:endParaRPr>
          </a:p>
          <a:p>
            <a:r>
              <a:rPr lang="en-CA" b="1" dirty="0" smtClean="0">
                <a:effectLst/>
              </a:rPr>
              <a:t>Get above the weather to improve operational reliability</a:t>
            </a:r>
            <a:r>
              <a:rPr lang="en-CA" b="1" baseline="0" dirty="0" smtClean="0">
                <a:effectLst/>
              </a:rPr>
              <a:t> and comfort </a:t>
            </a:r>
            <a:r>
              <a:rPr lang="en-CA" baseline="0" dirty="0" smtClean="0">
                <a:effectLst/>
              </a:rPr>
              <a:t>- </a:t>
            </a:r>
            <a:r>
              <a:rPr lang="en-CA" dirty="0" smtClean="0">
                <a:effectLst/>
              </a:rPr>
              <a:t>The </a:t>
            </a:r>
            <a:r>
              <a:rPr lang="en-CA" b="1" dirty="0" smtClean="0">
                <a:effectLst/>
                <a:hlinkClick r:id="rId5" tooltip="Boeing"/>
              </a:rPr>
              <a:t>Boeing</a:t>
            </a:r>
            <a:r>
              <a:rPr lang="en-CA" b="1" dirty="0" smtClean="0">
                <a:effectLst/>
              </a:rPr>
              <a:t> Model 307 </a:t>
            </a:r>
            <a:r>
              <a:rPr lang="en-CA" b="1" dirty="0" err="1" smtClean="0">
                <a:effectLst/>
              </a:rPr>
              <a:t>Stratoliner</a:t>
            </a:r>
            <a:r>
              <a:rPr lang="en-CA" dirty="0" smtClean="0">
                <a:effectLst/>
              </a:rPr>
              <a:t> was the first commercial transport </a:t>
            </a:r>
            <a:r>
              <a:rPr lang="en-CA" dirty="0" smtClean="0">
                <a:effectLst/>
                <a:hlinkClick r:id="rId6" tooltip="Aircraft"/>
              </a:rPr>
              <a:t>aircraft</a:t>
            </a:r>
            <a:r>
              <a:rPr lang="en-CA" dirty="0" smtClean="0">
                <a:effectLst/>
              </a:rPr>
              <a:t> to enter service with a </a:t>
            </a:r>
            <a:r>
              <a:rPr lang="en-CA" dirty="0" smtClean="0">
                <a:effectLst/>
                <a:hlinkClick r:id="rId7" tooltip="Cabin pressurization"/>
              </a:rPr>
              <a:t>pressurized</a:t>
            </a:r>
            <a:r>
              <a:rPr lang="en-CA" dirty="0" smtClean="0">
                <a:effectLst/>
              </a:rPr>
              <a:t> </a:t>
            </a:r>
            <a:r>
              <a:rPr lang="en-CA" dirty="0" smtClean="0">
                <a:effectLst/>
                <a:hlinkClick r:id="rId8" tooltip="Cabin (aircraft)"/>
              </a:rPr>
              <a:t>cabin</a:t>
            </a:r>
            <a:r>
              <a:rPr lang="en-CA" dirty="0" smtClean="0">
                <a:effectLst/>
              </a:rPr>
              <a:t>. This feature allowed the aircraft to cruise at an altitude of 20,000 </a:t>
            </a:r>
            <a:r>
              <a:rPr lang="en-CA" dirty="0" err="1" smtClean="0">
                <a:effectLst/>
              </a:rPr>
              <a:t>ft</a:t>
            </a:r>
            <a:r>
              <a:rPr lang="en-CA" dirty="0" smtClean="0">
                <a:effectLst/>
              </a:rPr>
              <a:t> (6,000 m), well above many </a:t>
            </a:r>
            <a:r>
              <a:rPr lang="en-CA" dirty="0" smtClean="0">
                <a:effectLst/>
                <a:hlinkClick r:id="rId9" tooltip="Weather"/>
              </a:rPr>
              <a:t>weather</a:t>
            </a:r>
            <a:r>
              <a:rPr lang="en-CA" dirty="0" smtClean="0">
                <a:effectLst/>
              </a:rPr>
              <a:t> disturbances. The pressure differential was 2.5 psi (17 </a:t>
            </a:r>
            <a:r>
              <a:rPr lang="en-CA" dirty="0" err="1" smtClean="0">
                <a:effectLst/>
              </a:rPr>
              <a:t>kPa</a:t>
            </a:r>
            <a:r>
              <a:rPr lang="en-CA" dirty="0" smtClean="0">
                <a:effectLst/>
              </a:rPr>
              <a:t>), so at 14,700 </a:t>
            </a:r>
            <a:r>
              <a:rPr lang="en-CA" dirty="0" err="1" smtClean="0">
                <a:effectLst/>
              </a:rPr>
              <a:t>ft</a:t>
            </a:r>
            <a:r>
              <a:rPr lang="en-CA" dirty="0" smtClean="0">
                <a:effectLst/>
              </a:rPr>
              <a:t> (4,480 m) the cabin altitude was 8,000 </a:t>
            </a:r>
            <a:r>
              <a:rPr lang="en-CA" dirty="0" err="1" smtClean="0">
                <a:effectLst/>
              </a:rPr>
              <a:t>ft</a:t>
            </a:r>
            <a:r>
              <a:rPr lang="en-CA" dirty="0" smtClean="0">
                <a:effectLst/>
              </a:rPr>
              <a:t> (2,440 m). The Model 307 had capacity for a crew of five and 33 passengers. The cabin was nearly 12 </a:t>
            </a:r>
            <a:r>
              <a:rPr lang="en-CA" dirty="0" err="1" smtClean="0">
                <a:effectLst/>
              </a:rPr>
              <a:t>ft</a:t>
            </a:r>
            <a:r>
              <a:rPr lang="en-CA" dirty="0" smtClean="0">
                <a:effectLst/>
              </a:rPr>
              <a:t> (3.6 m) across. It was the first land-based aircraft to include a </a:t>
            </a:r>
            <a:r>
              <a:rPr lang="en-CA" dirty="0" smtClean="0">
                <a:effectLst/>
                <a:hlinkClick r:id="rId10" tooltip="Flight engineer"/>
              </a:rPr>
              <a:t>flight engineer</a:t>
            </a:r>
            <a:r>
              <a:rPr lang="en-CA" dirty="0" smtClean="0">
                <a:effectLst/>
              </a:rPr>
              <a:t> as a crew member (several flying boats had included a flight engineer position earlier).re produced.</a:t>
            </a:r>
            <a:r>
              <a:rPr lang="en-CA" b="0" i="0" baseline="30000" dirty="0" smtClean="0">
                <a:effectLst/>
                <a:hlinkClick r:id="rId11"/>
              </a:rPr>
              <a:t>[1]</a:t>
            </a:r>
            <a:r>
              <a:rPr lang="en-CA" dirty="0" smtClean="0">
                <a:effectLst/>
              </a:rPr>
              <a:t> It was de</a:t>
            </a:r>
          </a:p>
          <a:p>
            <a:endParaRPr lang="en-CA" dirty="0" smtClean="0">
              <a:effectLst/>
            </a:endParaRPr>
          </a:p>
          <a:p>
            <a:r>
              <a:rPr lang="en-CA" b="1" dirty="0" smtClean="0">
                <a:effectLst/>
              </a:rPr>
              <a:t>Faster, cheaper</a:t>
            </a:r>
            <a:r>
              <a:rPr lang="en-CA" b="1" baseline="0" dirty="0" smtClean="0">
                <a:effectLst/>
              </a:rPr>
              <a:t> </a:t>
            </a:r>
            <a:r>
              <a:rPr lang="en-CA" baseline="0" dirty="0" smtClean="0">
                <a:effectLst/>
              </a:rPr>
              <a:t>- </a:t>
            </a:r>
            <a:r>
              <a:rPr lang="en-CA" dirty="0" smtClean="0">
                <a:effectLst/>
              </a:rPr>
              <a:t>The </a:t>
            </a:r>
            <a:r>
              <a:rPr lang="en-CA" b="1" dirty="0" smtClean="0">
                <a:effectLst/>
              </a:rPr>
              <a:t>de Havilland DH 106 Comet</a:t>
            </a:r>
            <a:r>
              <a:rPr lang="en-CA" dirty="0" smtClean="0">
                <a:effectLst/>
              </a:rPr>
              <a:t> was the first production commercial </a:t>
            </a:r>
            <a:r>
              <a:rPr lang="en-CA" dirty="0" smtClean="0">
                <a:effectLst/>
                <a:hlinkClick r:id="rId12" tooltip="Jet airliner"/>
              </a:rPr>
              <a:t>jetliner</a:t>
            </a:r>
            <a:r>
              <a:rPr lang="en-CA" dirty="0" smtClean="0">
                <a:effectLst/>
              </a:rPr>
              <a:t>.</a:t>
            </a:r>
            <a:r>
              <a:rPr lang="en-CA" b="0" i="0" baseline="30000" dirty="0" smtClean="0">
                <a:effectLst/>
                <a:hlinkClick r:id="rId13"/>
              </a:rPr>
              <a:t>[N 2]</a:t>
            </a:r>
            <a:r>
              <a:rPr lang="en-CA" dirty="0" smtClean="0">
                <a:effectLst/>
              </a:rPr>
              <a:t> Developed and manufactured by </a:t>
            </a:r>
            <a:r>
              <a:rPr lang="en-CA" dirty="0" smtClean="0">
                <a:effectLst/>
                <a:hlinkClick r:id="rId14" tooltip="De Havilland"/>
              </a:rPr>
              <a:t>de Havilland</a:t>
            </a:r>
            <a:r>
              <a:rPr lang="en-CA" dirty="0" smtClean="0">
                <a:effectLst/>
              </a:rPr>
              <a:t> at its </a:t>
            </a:r>
            <a:r>
              <a:rPr lang="en-CA" dirty="0" smtClean="0">
                <a:effectLst/>
                <a:hlinkClick r:id="rId15" tooltip="Hatfield Aerodrome"/>
              </a:rPr>
              <a:t>Hatfield Aerodrome</a:t>
            </a:r>
            <a:r>
              <a:rPr lang="en-CA" dirty="0" smtClean="0">
                <a:effectLst/>
              </a:rPr>
              <a:t>, </a:t>
            </a:r>
            <a:r>
              <a:rPr lang="en-CA" dirty="0" smtClean="0">
                <a:effectLst/>
                <a:hlinkClick r:id="rId16" tooltip="Hertfordshire"/>
              </a:rPr>
              <a:t>Hertfordshire</a:t>
            </a:r>
            <a:r>
              <a:rPr lang="en-CA" dirty="0" smtClean="0">
                <a:effectLst/>
              </a:rPr>
              <a:t>, United Kingdom headquarters, the Comet 1 prototype first flew on 27 July 1949. It featured an aerodynamically clean design with four </a:t>
            </a:r>
            <a:r>
              <a:rPr lang="en-CA" dirty="0" smtClean="0">
                <a:effectLst/>
                <a:hlinkClick r:id="rId17" tooltip="De Havilland Ghost"/>
              </a:rPr>
              <a:t>de Havilland Ghost</a:t>
            </a:r>
            <a:r>
              <a:rPr lang="en-CA" dirty="0" smtClean="0">
                <a:effectLst/>
              </a:rPr>
              <a:t> </a:t>
            </a:r>
            <a:r>
              <a:rPr lang="en-CA" dirty="0" smtClean="0">
                <a:effectLst/>
                <a:hlinkClick r:id="rId18" tooltip="Turbojet"/>
              </a:rPr>
              <a:t>turbojet</a:t>
            </a:r>
            <a:r>
              <a:rPr lang="en-CA" dirty="0" smtClean="0">
                <a:effectLst/>
              </a:rPr>
              <a:t> engines buried in the wings, a pressurised </a:t>
            </a:r>
            <a:r>
              <a:rPr lang="en-CA" dirty="0" smtClean="0">
                <a:effectLst/>
                <a:hlinkClick r:id="rId19" tooltip="Fuselage"/>
              </a:rPr>
              <a:t>fuselage</a:t>
            </a:r>
            <a:r>
              <a:rPr lang="en-CA" dirty="0" smtClean="0">
                <a:effectLst/>
              </a:rPr>
              <a:t>, and large square windows. For the era, it offered a relatively quiet, comfortable passenger cabin and showed signs of being a commercial success at its 1952 </a:t>
            </a:r>
            <a:r>
              <a:rPr lang="en-CA" dirty="0" err="1" smtClean="0">
                <a:effectLst/>
              </a:rPr>
              <a:t>debut.signed</a:t>
            </a:r>
            <a:r>
              <a:rPr lang="en-CA" dirty="0" smtClean="0">
                <a:effectLst/>
              </a:rPr>
              <a:t> for the </a:t>
            </a:r>
            <a:r>
              <a:rPr lang="en-CA" dirty="0" smtClean="0">
                <a:effectLst/>
                <a:hlinkClick r:id="rId20" tooltip="Civil aviation"/>
              </a:rPr>
              <a:t>civil aviation</a:t>
            </a:r>
            <a:r>
              <a:rPr lang="en-CA" dirty="0" smtClean="0">
                <a:effectLst/>
              </a:rPr>
              <a:t> market, but also saw service with military units. The Ford Trimotor was sold around the world.</a:t>
            </a:r>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8</a:t>
            </a:fld>
            <a:endParaRPr lang="en-US" dirty="0"/>
          </a:p>
        </p:txBody>
      </p:sp>
    </p:spTree>
    <p:extLst>
      <p:ext uri="{BB962C8B-B14F-4D97-AF65-F5344CB8AC3E}">
        <p14:creationId xmlns:p14="http://schemas.microsoft.com/office/powerpoint/2010/main" val="212391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Today’s aviation, refinements of the technologies</a:t>
            </a:r>
            <a:r>
              <a:rPr lang="en-CA" baseline="0" dirty="0" smtClean="0"/>
              <a:t> developed over the first 46 years of manned aviation.</a:t>
            </a:r>
          </a:p>
          <a:p>
            <a:endParaRPr lang="en-CA" baseline="0" dirty="0" smtClean="0"/>
          </a:p>
          <a:p>
            <a:r>
              <a:rPr lang="en-CA" baseline="0" dirty="0" smtClean="0"/>
              <a:t>Lots of technology developments, particularly military, have been overlooked in this presentation.</a:t>
            </a:r>
            <a:endParaRPr lang="en-CA" dirty="0"/>
          </a:p>
        </p:txBody>
      </p:sp>
      <p:sp>
        <p:nvSpPr>
          <p:cNvPr id="4" name="Slide Number Placeholder 3"/>
          <p:cNvSpPr>
            <a:spLocks noGrp="1"/>
          </p:cNvSpPr>
          <p:nvPr>
            <p:ph type="sldNum" sz="quarter" idx="10"/>
          </p:nvPr>
        </p:nvSpPr>
        <p:spPr/>
        <p:txBody>
          <a:bodyPr/>
          <a:lstStyle/>
          <a:p>
            <a:fld id="{74B4A348-AA07-4D19-8658-9F391985D029}" type="slidenum">
              <a:rPr lang="en-US" smtClean="0"/>
              <a:t>9</a:t>
            </a:fld>
            <a:endParaRPr lang="en-US" dirty="0"/>
          </a:p>
        </p:txBody>
      </p:sp>
    </p:spTree>
    <p:extLst>
      <p:ext uri="{BB962C8B-B14F-4D97-AF65-F5344CB8AC3E}">
        <p14:creationId xmlns:p14="http://schemas.microsoft.com/office/powerpoint/2010/main" val="312116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2"/>
            <a:ext cx="58293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78631" y="4767263"/>
            <a:ext cx="1600200" cy="273844"/>
          </a:xfrm>
        </p:spPr>
        <p:txBody>
          <a:bodyPr/>
          <a:lstStyle>
            <a:lvl1pPr>
              <a:defRPr/>
            </a:lvl1pPr>
          </a:lstStyle>
          <a:p>
            <a:pPr>
              <a:defRPr/>
            </a:pPr>
            <a:fld id="{42602A46-CA9F-4C8F-8293-C9098C27D245}"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5" name="Footer Placeholder 4"/>
          <p:cNvSpPr>
            <a:spLocks noGrp="1"/>
          </p:cNvSpPr>
          <p:nvPr>
            <p:ph type="ftr" sz="quarter" idx="11"/>
          </p:nvPr>
        </p:nvSpPr>
        <p:spPr>
          <a:xfrm>
            <a:off x="2445544" y="4767263"/>
            <a:ext cx="2171700" cy="273844"/>
          </a:xfrm>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a:xfrm>
            <a:off x="5014913" y="4767263"/>
            <a:ext cx="1600200" cy="273844"/>
          </a:xfrm>
        </p:spPr>
        <p:txBody>
          <a:bodyPr/>
          <a:lstStyle>
            <a:lvl1pPr>
              <a:defRPr/>
            </a:lvl1pPr>
          </a:lstStyle>
          <a:p>
            <a:pPr>
              <a:defRPr/>
            </a:pPr>
            <a:fld id="{27E3B8F9-97DC-4ABB-9440-E398E0FDDBCE}"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819376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172" y="205979"/>
            <a:ext cx="6172200" cy="857250"/>
          </a:xfrm>
        </p:spPr>
        <p:txBody>
          <a:bodyPr/>
          <a:lstStyle/>
          <a:p>
            <a:r>
              <a:rPr lang="en-US" smtClean="0"/>
              <a:t>Click to edit Master title style</a:t>
            </a:r>
            <a:endParaRPr lang="en-CA"/>
          </a:p>
        </p:txBody>
      </p:sp>
      <p:sp>
        <p:nvSpPr>
          <p:cNvPr id="3" name="Content Placeholder 2"/>
          <p:cNvSpPr>
            <a:spLocks noGrp="1"/>
          </p:cNvSpPr>
          <p:nvPr>
            <p:ph idx="1"/>
          </p:nvPr>
        </p:nvSpPr>
        <p:spPr>
          <a:xfrm>
            <a:off x="443154" y="1200151"/>
            <a:ext cx="61722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3C05FBC-D087-470C-BAEA-8BA1E34551E4}"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83F62F-A8FE-4436-BD4E-52BEA6743479}"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716872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CA"/>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6F0060-CBCB-4C8F-9408-6434B5217211}"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D63276-3EDC-4188-9AE4-16CB2F30AEB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778454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90CD88F-C750-41DA-860D-EF496E13540D}"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83F4C3-141C-4586-B30B-CA05280E2B07}"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319423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97D7D8C-A5F7-45A5-AAC7-62506E38A984}"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5794841-6CE7-4CD6-94F4-C8540236966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2709350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D08653C4-6D5D-4FDB-A92D-E8F7BCEAE7D9}"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08B962C-0978-4C79-9ED7-559CCA0D169D}"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414575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2E129F-EA2E-4E4E-8990-E182363167B6}"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8E0BCFC-5CA1-411E-A5EF-3C2B96751211}"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205465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smtClean="0"/>
              <a:t>Click to edit Master title style</a:t>
            </a:r>
            <a:endParaRPr lang="en-CA"/>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1C7B67-53AB-4498-996C-96B3F7C79546}"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7ADF85-C834-46D2-8B33-5CF7C29FCB60}"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586401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smtClean="0"/>
              <a:t>Click to edit Master title style</a:t>
            </a:r>
            <a:endParaRPr lang="en-CA"/>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Click icon to add picture</a:t>
            </a:r>
            <a:endParaRPr lang="en-CA" noProof="0"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B0A32C-F67D-45F0-BDF5-DDC9B225AE40}"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112772-9B7D-478B-B3A6-9D1222C138BE}"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777176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AA83DB0-B80E-4850-94AA-00588C3D3950}"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58CBC1-3734-4750-98CB-59FA8CB8AF16}"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938981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A393DE3-B2C0-4807-B4EB-19671E73AF3C}"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1C795C-3F71-450E-8622-31A8CF4D020C}"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108359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CA"/>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483773"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73"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4" y="204787"/>
            <a:ext cx="2256235" cy="871538"/>
          </a:xfrm>
        </p:spPr>
        <p:txBody>
          <a:bodyPr anchor="b"/>
          <a:lstStyle>
            <a:lvl1pPr algn="l">
              <a:defRPr sz="1500" b="1"/>
            </a:lvl1pPr>
          </a:lstStyle>
          <a:p>
            <a:r>
              <a:rPr lang="en-US" smtClean="0"/>
              <a:t>Click to edit Master title style</a:t>
            </a:r>
            <a:endParaRPr lang="en-CA"/>
          </a:p>
        </p:txBody>
      </p:sp>
      <p:sp>
        <p:nvSpPr>
          <p:cNvPr id="3" name="Content Placeholder 2"/>
          <p:cNvSpPr>
            <a:spLocks noGrp="1"/>
          </p:cNvSpPr>
          <p:nvPr>
            <p:ph idx="1"/>
          </p:nvPr>
        </p:nvSpPr>
        <p:spPr>
          <a:xfrm>
            <a:off x="2681287"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42904"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smtClean="0"/>
              <a:t>Click to edit Master title style</a:t>
            </a:r>
            <a:endParaRPr lang="en-CA"/>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CA" dirty="0"/>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7F7B5-1C1C-4980-BA19-C06567ECC2F8}" type="datetimeFigureOut">
              <a:rPr lang="en-CA" smtClean="0"/>
              <a:pPr/>
              <a:t>2015-11-26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6CC0B6D-ED8F-4DEA-8F59-5CBFB9171D84}" type="slidenum">
              <a:rPr lang="en-CA" smtClean="0"/>
              <a:pPr/>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CF7F7B5-1C1C-4980-BA19-C06567ECC2F8}" type="datetimeFigureOut">
              <a:rPr lang="en-CA" smtClean="0"/>
              <a:pPr/>
              <a:t>2015-11-26</a:t>
            </a:fld>
            <a:endParaRPr lang="en-CA" dirty="0"/>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6CC0B6D-ED8F-4DEA-8F59-5CBFB9171D84}"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205979"/>
            <a:ext cx="61722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342900" y="1200151"/>
            <a:ext cx="61722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fld id="{CA318BCC-0995-49EB-8657-AEFBB79D07F0}" type="datetimeFigureOut">
              <a:rPr lang="en-CA">
                <a:solidFill>
                  <a:prstClr val="black">
                    <a:tint val="75000"/>
                  </a:prstClr>
                </a:solidFill>
              </a:rPr>
              <a:pPr>
                <a:defRPr/>
              </a:pPr>
              <a:t>2015-11-26</a:t>
            </a:fld>
            <a:endParaRPr lang="en-CA" dirty="0">
              <a:solidFill>
                <a:prstClr val="black">
                  <a:tint val="75000"/>
                </a:prstClr>
              </a:solidFill>
            </a:endParaRPr>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61D1BFDF-C300-4D2D-B782-437885CD787E}"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613756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rtl="0" eaLnBrk="1" fontAlgn="base" hangingPunct="1">
        <a:spcBef>
          <a:spcPct val="0"/>
        </a:spcBef>
        <a:spcAft>
          <a:spcPct val="0"/>
        </a:spcAft>
        <a:defRPr sz="2100" b="1" i="1" kern="1200">
          <a:solidFill>
            <a:schemeClr val="accent1">
              <a:lumMod val="7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000" b="1" i="1" kern="1200">
          <a:solidFill>
            <a:schemeClr val="accent1">
              <a:lumMod val="75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charset="0"/>
        <a:buChar char="–"/>
        <a:defRPr sz="2000" b="1" i="1"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charset="0"/>
        <a:buChar char="•"/>
        <a:defRPr sz="1600" b="1" i="1"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charset="0"/>
        <a:buChar char="–"/>
        <a:defRPr sz="1400" b="1" i="1" kern="1200">
          <a:solidFill>
            <a:schemeClr val="accent1">
              <a:lumMod val="75000"/>
            </a:schemeClr>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charset="0"/>
        <a:buChar char="»"/>
        <a:defRPr sz="1400" b="1" i="1" kern="1200">
          <a:solidFill>
            <a:schemeClr val="accent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12.gif"/><Relationship Id="rId5" Type="http://schemas.openxmlformats.org/officeDocument/2006/relationships/image" Target="../media/image22.jpg"/><Relationship Id="rId6"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gif"/><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g"/><Relationship Id="rId6" Type="http://schemas.openxmlformats.org/officeDocument/2006/relationships/image" Target="../media/image38.jpg"/><Relationship Id="rId7"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g"/><Relationship Id="rId5" Type="http://schemas.openxmlformats.org/officeDocument/2006/relationships/image" Target="../media/image46.jpg"/><Relationship Id="rId6" Type="http://schemas.openxmlformats.org/officeDocument/2006/relationships/image" Target="../media/image47.jp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5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4.png"/><Relationship Id="rId5" Type="http://schemas.openxmlformats.org/officeDocument/2006/relationships/image" Target="../media/image59.gif"/><Relationship Id="rId6" Type="http://schemas.openxmlformats.org/officeDocument/2006/relationships/image" Target="../media/image60.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png"/><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image" Target="../media/image64.pn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66.jp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1" Type="http://schemas.openxmlformats.org/officeDocument/2006/relationships/image" Target="../media/image39.jpeg"/><Relationship Id="rId12" Type="http://schemas.openxmlformats.org/officeDocument/2006/relationships/image" Target="../media/image74.jpeg"/><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67.emf"/><Relationship Id="rId4" Type="http://schemas.openxmlformats.org/officeDocument/2006/relationships/image" Target="../media/image68.jpeg"/><Relationship Id="rId5" Type="http://schemas.openxmlformats.org/officeDocument/2006/relationships/image" Target="../media/image40.jpg"/><Relationship Id="rId6" Type="http://schemas.openxmlformats.org/officeDocument/2006/relationships/image" Target="../media/image69.png"/><Relationship Id="rId7" Type="http://schemas.openxmlformats.org/officeDocument/2006/relationships/image" Target="../media/image70.jpg"/><Relationship Id="rId8" Type="http://schemas.openxmlformats.org/officeDocument/2006/relationships/image" Target="../media/image71.jpeg"/><Relationship Id="rId9" Type="http://schemas.openxmlformats.org/officeDocument/2006/relationships/image" Target="../media/image72.png"/><Relationship Id="rId10" Type="http://schemas.openxmlformats.org/officeDocument/2006/relationships/image" Target="../media/image7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google.ca/url?sa=t&amp;rct=j&amp;q=&amp;esrc=s&amp;source=web&amp;cd=1&amp;cad=rja&amp;uact=8&amp;ved=0ahUKEwiXxLqHtK7JAhWIFz4KHZmwBE4QyCkIHzAA&amp;url=https%3A%2F%2Fwww.youtube.com%2Fwatch%3Fv%3DvcV71liAMwc&amp;usg=AFQjCNGRMisKhgb7wptPqI_C4mCpa1oUU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7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5" Type="http://schemas.openxmlformats.org/officeDocument/2006/relationships/image" Target="../media/image10.jpg"/><Relationship Id="rId6"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gif"/><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71600"/>
            <a:ext cx="6400800" cy="2743200"/>
          </a:xfrm>
        </p:spPr>
        <p:txBody>
          <a:bodyPr>
            <a:normAutofit fontScale="90000"/>
          </a:bodyPr>
          <a:lstStyle/>
          <a:p>
            <a:r>
              <a:rPr lang="en-US" sz="2100" b="1" i="1" dirty="0" smtClean="0">
                <a:solidFill>
                  <a:schemeClr val="accent1">
                    <a:lumMod val="75000"/>
                  </a:schemeClr>
                </a:solidFill>
                <a:latin typeface="Arial" pitchFamily="34" charset="0"/>
                <a:cs typeface="Arial" pitchFamily="34" charset="0"/>
              </a:rPr>
              <a:t>“Drones” – a nearly 100 year </a:t>
            </a:r>
            <a:br>
              <a:rPr lang="en-US" sz="2100" b="1" i="1" dirty="0" smtClean="0">
                <a:solidFill>
                  <a:schemeClr val="accent1">
                    <a:lumMod val="75000"/>
                  </a:schemeClr>
                </a:solidFill>
                <a:latin typeface="Arial" pitchFamily="34" charset="0"/>
                <a:cs typeface="Arial" pitchFamily="34" charset="0"/>
              </a:rPr>
            </a:br>
            <a:r>
              <a:rPr lang="en-US" sz="2100" b="1" i="1" dirty="0" smtClean="0">
                <a:solidFill>
                  <a:schemeClr val="accent1">
                    <a:lumMod val="75000"/>
                  </a:schemeClr>
                </a:solidFill>
                <a:latin typeface="Arial" pitchFamily="34" charset="0"/>
                <a:cs typeface="Arial" pitchFamily="34" charset="0"/>
              </a:rPr>
              <a:t>“Technology Revolution”</a:t>
            </a:r>
            <a:r>
              <a:rPr lang="en-US" sz="2100" b="1" i="1" dirty="0">
                <a:solidFill>
                  <a:schemeClr val="accent1">
                    <a:lumMod val="75000"/>
                  </a:schemeClr>
                </a:solidFill>
                <a:latin typeface="Arial" pitchFamily="34" charset="0"/>
                <a:cs typeface="Arial" pitchFamily="34" charset="0"/>
              </a:rPr>
              <a:t/>
            </a:r>
            <a:br>
              <a:rPr lang="en-US" sz="2100" b="1" i="1" dirty="0">
                <a:solidFill>
                  <a:schemeClr val="accent1">
                    <a:lumMod val="75000"/>
                  </a:schemeClr>
                </a:solidFill>
                <a:latin typeface="Arial" pitchFamily="34" charset="0"/>
                <a:cs typeface="Arial" pitchFamily="34" charset="0"/>
              </a:rPr>
            </a:br>
            <a:r>
              <a:rPr lang="en-CA" sz="2100" b="1" i="1" dirty="0">
                <a:solidFill>
                  <a:schemeClr val="accent1">
                    <a:lumMod val="75000"/>
                  </a:schemeClr>
                </a:solidFill>
                <a:latin typeface="Arial" pitchFamily="34" charset="0"/>
                <a:cs typeface="Arial" pitchFamily="34" charset="0"/>
              </a:rPr>
              <a:t/>
            </a:r>
            <a:br>
              <a:rPr lang="en-CA" sz="2100" b="1" i="1" dirty="0">
                <a:solidFill>
                  <a:schemeClr val="accent1">
                    <a:lumMod val="75000"/>
                  </a:schemeClr>
                </a:solidFill>
                <a:latin typeface="Arial" pitchFamily="34" charset="0"/>
                <a:cs typeface="Arial" pitchFamily="34" charset="0"/>
              </a:rPr>
            </a:br>
            <a:r>
              <a:rPr lang="en-CA" sz="2100" b="1" i="1" dirty="0">
                <a:solidFill>
                  <a:schemeClr val="accent1">
                    <a:lumMod val="75000"/>
                  </a:schemeClr>
                </a:solidFill>
                <a:latin typeface="Arial" pitchFamily="34" charset="0"/>
                <a:cs typeface="Arial" pitchFamily="34" charset="0"/>
              </a:rPr>
              <a:t/>
            </a:r>
            <a:br>
              <a:rPr lang="en-CA" sz="2100" b="1" i="1" dirty="0">
                <a:solidFill>
                  <a:schemeClr val="accent1">
                    <a:lumMod val="75000"/>
                  </a:schemeClr>
                </a:solidFill>
                <a:latin typeface="Arial" pitchFamily="34" charset="0"/>
                <a:cs typeface="Arial" pitchFamily="34" charset="0"/>
              </a:rPr>
            </a:br>
            <a:r>
              <a:rPr lang="en-CA" sz="2100" b="1" i="1" dirty="0">
                <a:solidFill>
                  <a:srgbClr val="000000"/>
                </a:solidFill>
                <a:latin typeface="Arial" pitchFamily="34" charset="0"/>
                <a:cs typeface="Arial" pitchFamily="34" charset="0"/>
              </a:rPr>
              <a:t/>
            </a:r>
            <a:br>
              <a:rPr lang="en-CA" sz="2100" b="1" i="1" dirty="0">
                <a:solidFill>
                  <a:srgbClr val="000000"/>
                </a:solidFill>
                <a:latin typeface="Arial" pitchFamily="34" charset="0"/>
                <a:cs typeface="Arial" pitchFamily="34" charset="0"/>
              </a:rPr>
            </a:br>
            <a:r>
              <a:rPr lang="en-CA" sz="2100" b="1" i="1" dirty="0">
                <a:solidFill>
                  <a:srgbClr val="000000"/>
                </a:solidFill>
                <a:latin typeface="Arial" pitchFamily="34" charset="0"/>
                <a:cs typeface="Arial" pitchFamily="34" charset="0"/>
              </a:rPr>
              <a:t/>
            </a:r>
            <a:br>
              <a:rPr lang="en-CA" sz="2100" b="1" i="1" dirty="0">
                <a:solidFill>
                  <a:srgbClr val="000000"/>
                </a:solidFill>
                <a:latin typeface="Arial" pitchFamily="34" charset="0"/>
                <a:cs typeface="Arial" pitchFamily="34" charset="0"/>
              </a:rPr>
            </a:br>
            <a:r>
              <a:rPr lang="en-CA" sz="1283" i="1" dirty="0">
                <a:solidFill>
                  <a:srgbClr val="000000"/>
                </a:solidFill>
                <a:latin typeface="Arial" pitchFamily="34" charset="0"/>
                <a:cs typeface="Arial" pitchFamily="34" charset="0"/>
              </a:rPr>
              <a:t/>
            </a:r>
            <a:br>
              <a:rPr lang="en-CA" sz="1283" i="1" dirty="0">
                <a:solidFill>
                  <a:srgbClr val="000000"/>
                </a:solidFill>
                <a:latin typeface="Arial" pitchFamily="34" charset="0"/>
                <a:cs typeface="Arial" pitchFamily="34" charset="0"/>
              </a:rPr>
            </a:br>
            <a:r>
              <a:rPr lang="en-CA" sz="1283" b="1" i="1" dirty="0">
                <a:solidFill>
                  <a:srgbClr val="000000"/>
                </a:solidFill>
                <a:latin typeface="Arial" pitchFamily="34" charset="0"/>
                <a:cs typeface="Arial" pitchFamily="34" charset="0"/>
              </a:rPr>
              <a:t>Stewart </a:t>
            </a:r>
            <a:r>
              <a:rPr lang="en-CA" sz="1283" b="1" i="1" dirty="0" smtClean="0">
                <a:solidFill>
                  <a:srgbClr val="000000"/>
                </a:solidFill>
                <a:latin typeface="Arial" pitchFamily="34" charset="0"/>
                <a:cs typeface="Arial" pitchFamily="34" charset="0"/>
              </a:rPr>
              <a:t>Baillie</a:t>
            </a:r>
            <a:br>
              <a:rPr lang="en-CA" sz="1283" b="1" i="1" dirty="0" smtClean="0">
                <a:solidFill>
                  <a:srgbClr val="000000"/>
                </a:solidFill>
                <a:latin typeface="Arial" pitchFamily="34" charset="0"/>
                <a:cs typeface="Arial" pitchFamily="34" charset="0"/>
              </a:rPr>
            </a:br>
            <a:r>
              <a:rPr lang="en-CA" sz="1283" b="1" i="1" dirty="0" smtClean="0">
                <a:solidFill>
                  <a:srgbClr val="000000"/>
                </a:solidFill>
                <a:latin typeface="Arial" pitchFamily="34" charset="0"/>
                <a:cs typeface="Arial" pitchFamily="34" charset="0"/>
              </a:rPr>
              <a:t>Past Chairman</a:t>
            </a:r>
            <a:r>
              <a:rPr lang="en-CA" sz="1283" i="1" dirty="0">
                <a:solidFill>
                  <a:srgbClr val="000000"/>
                </a:solidFill>
                <a:latin typeface="Arial" pitchFamily="34" charset="0"/>
                <a:cs typeface="Arial" pitchFamily="34" charset="0"/>
              </a:rPr>
              <a:t/>
            </a:r>
            <a:br>
              <a:rPr lang="en-CA" sz="1283" i="1" dirty="0">
                <a:solidFill>
                  <a:srgbClr val="000000"/>
                </a:solidFill>
                <a:latin typeface="Arial" pitchFamily="34" charset="0"/>
                <a:cs typeface="Arial" pitchFamily="34" charset="0"/>
              </a:rPr>
            </a:br>
            <a:r>
              <a:rPr lang="en-CA" sz="1350" dirty="0">
                <a:latin typeface="Arial" pitchFamily="34" charset="0"/>
                <a:cs typeface="Arial" pitchFamily="34" charset="0"/>
              </a:rPr>
              <a:t>Unmanned Systems Canada</a:t>
            </a:r>
            <a:br>
              <a:rPr lang="en-CA" sz="1350" dirty="0">
                <a:latin typeface="Arial" pitchFamily="34" charset="0"/>
                <a:cs typeface="Arial" pitchFamily="34" charset="0"/>
              </a:rPr>
            </a:br>
            <a:r>
              <a:rPr lang="en-CA" sz="1350" dirty="0" smtClean="0">
                <a:latin typeface="Arial" pitchFamily="34" charset="0"/>
                <a:cs typeface="Arial" pitchFamily="34" charset="0"/>
              </a:rPr>
              <a:t>November 26, 2015</a:t>
            </a:r>
            <a:endParaRPr lang="en-CA" sz="1350" dirty="0">
              <a:latin typeface="Arial" pitchFamily="34" charset="0"/>
              <a:cs typeface="Arial" pitchFamily="34" charset="0"/>
            </a:endParaRPr>
          </a:p>
        </p:txBody>
      </p:sp>
    </p:spTree>
    <p:extLst>
      <p:ext uri="{BB962C8B-B14F-4D97-AF65-F5344CB8AC3E}">
        <p14:creationId xmlns:p14="http://schemas.microsoft.com/office/powerpoint/2010/main" val="2691032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609"/>
            <a:ext cx="6172200" cy="857250"/>
          </a:xfrm>
        </p:spPr>
        <p:txBody>
          <a:bodyPr/>
          <a:lstStyle/>
          <a:p>
            <a:r>
              <a:rPr lang="en-CA" dirty="0" smtClean="0"/>
              <a:t>First Unmanned Aircraft ?</a:t>
            </a:r>
            <a:endParaRPr lang="en-CA" dirty="0"/>
          </a:p>
        </p:txBody>
      </p:sp>
      <p:pic>
        <p:nvPicPr>
          <p:cNvPr id="4" name="Picture 3" descr="wwi17.gif"/>
          <p:cNvPicPr>
            <a:picLocks noChangeAspect="1"/>
          </p:cNvPicPr>
          <p:nvPr/>
        </p:nvPicPr>
        <p:blipFill>
          <a:blip r:embed="rId3" cstate="print"/>
          <a:srcRect t="24834"/>
          <a:stretch>
            <a:fillRect/>
          </a:stretch>
        </p:blipFill>
        <p:spPr>
          <a:xfrm>
            <a:off x="3733800" y="1176185"/>
            <a:ext cx="2862780" cy="1667681"/>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5"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5800" y="1176185"/>
            <a:ext cx="2313551" cy="1626716"/>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500" y="1352550"/>
            <a:ext cx="2902120" cy="1927008"/>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
        <p:nvSpPr>
          <p:cNvPr id="7" name="Content Placeholder 2"/>
          <p:cNvSpPr txBox="1">
            <a:spLocks/>
          </p:cNvSpPr>
          <p:nvPr/>
        </p:nvSpPr>
        <p:spPr bwMode="auto">
          <a:xfrm>
            <a:off x="490722" y="3720049"/>
            <a:ext cx="6153426" cy="822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charset="0"/>
              <a:buChar char="•"/>
              <a:defRPr sz="2000" b="1" i="1" kern="1200">
                <a:solidFill>
                  <a:schemeClr val="accent1">
                    <a:lumMod val="75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charset="0"/>
              <a:buChar char="–"/>
              <a:defRPr sz="2000" b="1" i="1"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charset="0"/>
              <a:buChar char="•"/>
              <a:defRPr sz="1600" b="1" i="1"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charset="0"/>
              <a:buChar char="–"/>
              <a:defRPr sz="1400" b="1" i="1" kern="1200">
                <a:solidFill>
                  <a:schemeClr val="accent1">
                    <a:lumMod val="75000"/>
                  </a:schemeClr>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charset="0"/>
              <a:buChar char="»"/>
              <a:defRPr sz="1400" b="1" i="1" kern="1200">
                <a:solidFill>
                  <a:schemeClr val="accent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CA" sz="1800" dirty="0" smtClean="0"/>
              <a:t>Hewitt- Sperry Aerial Torpedo and the Kettering Bug – 1917-1918! </a:t>
            </a:r>
            <a:endParaRPr lang="en-CA" sz="1800" dirty="0"/>
          </a:p>
        </p:txBody>
      </p:sp>
      <p:pic>
        <p:nvPicPr>
          <p:cNvPr id="8" name="Picture 7"/>
          <p:cNvPicPr>
            <a:picLocks noChangeAspect="1"/>
          </p:cNvPicPr>
          <p:nvPr/>
        </p:nvPicPr>
        <p:blipFill>
          <a:blip r:embed="rId6"/>
          <a:stretch>
            <a:fillRect/>
          </a:stretch>
        </p:blipFill>
        <p:spPr>
          <a:xfrm>
            <a:off x="613850" y="1281991"/>
            <a:ext cx="2752725" cy="2177711"/>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
        <p:nvSpPr>
          <p:cNvPr id="9" name="TextBox 8"/>
          <p:cNvSpPr txBox="1"/>
          <p:nvPr/>
        </p:nvSpPr>
        <p:spPr>
          <a:xfrm>
            <a:off x="4954480" y="4078521"/>
            <a:ext cx="1595772" cy="715581"/>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txBody>
          <a:bodyPr wrap="square" rtlCol="0">
            <a:spAutoFit/>
          </a:bodyPr>
          <a:lstStyle/>
          <a:p>
            <a:r>
              <a:rPr lang="en-CA" sz="1350" b="1" i="1" u="sng" kern="0" dirty="0" smtClean="0">
                <a:latin typeface="Arial" pitchFamily="34" charset="0"/>
                <a:cs typeface="Arial" pitchFamily="34" charset="0"/>
              </a:rPr>
              <a:t>“issues”</a:t>
            </a:r>
          </a:p>
          <a:p>
            <a:pPr marL="285750" indent="-285750">
              <a:buFont typeface="Arial" panose="020B0604020202020204" pitchFamily="34" charset="0"/>
              <a:buChar char="•"/>
            </a:pPr>
            <a:r>
              <a:rPr lang="en-CA" sz="1350" b="1" i="1" kern="0" dirty="0" smtClean="0">
                <a:latin typeface="Arial" pitchFamily="34" charset="0"/>
                <a:cs typeface="Arial" pitchFamily="34" charset="0"/>
              </a:rPr>
              <a:t>performance</a:t>
            </a:r>
            <a:endParaRPr lang="en-CA" sz="1350" b="1" i="1" kern="0" dirty="0">
              <a:latin typeface="Arial" pitchFamily="34" charset="0"/>
              <a:cs typeface="Arial" pitchFamily="34" charset="0"/>
            </a:endParaRPr>
          </a:p>
          <a:p>
            <a:pPr marL="285750" indent="-285750">
              <a:buFont typeface="Arial" panose="020B0604020202020204" pitchFamily="34" charset="0"/>
              <a:buChar char="•"/>
            </a:pPr>
            <a:r>
              <a:rPr lang="en-CA" sz="1350" b="1" i="1" kern="0" dirty="0" smtClean="0">
                <a:latin typeface="Arial" pitchFamily="34" charset="0"/>
                <a:cs typeface="Arial" pitchFamily="34" charset="0"/>
              </a:rPr>
              <a:t>control</a:t>
            </a:r>
            <a:endParaRPr lang="en-CA" sz="1350" b="1" i="1" kern="0" dirty="0">
              <a:latin typeface="Arial" pitchFamily="34" charset="0"/>
              <a:cs typeface="Arial" pitchFamily="34" charset="0"/>
            </a:endParaRPr>
          </a:p>
        </p:txBody>
      </p:sp>
    </p:spTree>
    <p:extLst>
      <p:ext uri="{BB962C8B-B14F-4D97-AF65-F5344CB8AC3E}">
        <p14:creationId xmlns:p14="http://schemas.microsoft.com/office/powerpoint/2010/main" val="3354716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Another “Unmanned Torpedo”</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5172" y="895350"/>
            <a:ext cx="4223042" cy="3394075"/>
          </a:xfrm>
        </p:spPr>
      </p:pic>
      <p:sp>
        <p:nvSpPr>
          <p:cNvPr id="5" name="TextBox 4"/>
          <p:cNvSpPr txBox="1"/>
          <p:nvPr/>
        </p:nvSpPr>
        <p:spPr>
          <a:xfrm>
            <a:off x="4968036" y="2318536"/>
            <a:ext cx="1595772" cy="715581"/>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txBody>
          <a:bodyPr wrap="square" rtlCol="0">
            <a:spAutoFit/>
          </a:bodyPr>
          <a:lstStyle/>
          <a:p>
            <a:r>
              <a:rPr lang="en-CA" sz="1350" b="1" i="1" u="sng" kern="0" dirty="0" smtClean="0">
                <a:latin typeface="Arial" pitchFamily="34" charset="0"/>
                <a:cs typeface="Arial" pitchFamily="34" charset="0"/>
              </a:rPr>
              <a:t>“issues”</a:t>
            </a:r>
          </a:p>
          <a:p>
            <a:pPr marL="285750" indent="-285750">
              <a:buFont typeface="Arial" panose="020B0604020202020204" pitchFamily="34" charset="0"/>
              <a:buChar char="•"/>
            </a:pPr>
            <a:r>
              <a:rPr lang="en-CA" sz="1350" b="1" i="1" kern="0" dirty="0" smtClean="0">
                <a:latin typeface="Arial" pitchFamily="34" charset="0"/>
                <a:cs typeface="Arial" pitchFamily="34" charset="0"/>
              </a:rPr>
              <a:t>performance</a:t>
            </a:r>
            <a:endParaRPr lang="en-CA" sz="1350" b="1" i="1" kern="0" dirty="0">
              <a:latin typeface="Arial" pitchFamily="34" charset="0"/>
              <a:cs typeface="Arial" pitchFamily="34" charset="0"/>
            </a:endParaRPr>
          </a:p>
          <a:p>
            <a:pPr marL="285750" indent="-285750">
              <a:buFont typeface="Arial" panose="020B0604020202020204" pitchFamily="34" charset="0"/>
              <a:buChar char="•"/>
            </a:pPr>
            <a:r>
              <a:rPr lang="en-CA" sz="1350" b="1" i="1" kern="0" dirty="0" smtClean="0">
                <a:latin typeface="Arial" pitchFamily="34" charset="0"/>
                <a:cs typeface="Arial" pitchFamily="34" charset="0"/>
              </a:rPr>
              <a:t>control</a:t>
            </a:r>
            <a:endParaRPr lang="en-CA" sz="1350" b="1" i="1" kern="0" dirty="0">
              <a:latin typeface="Arial" pitchFamily="34" charset="0"/>
              <a:cs typeface="Arial" pitchFamily="34" charset="0"/>
            </a:endParaRPr>
          </a:p>
        </p:txBody>
      </p:sp>
    </p:spTree>
    <p:extLst>
      <p:ext uri="{BB962C8B-B14F-4D97-AF65-F5344CB8AC3E}">
        <p14:creationId xmlns:p14="http://schemas.microsoft.com/office/powerpoint/2010/main" val="1407455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Equivalent to Ford Trimotor?</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043" y="1123950"/>
            <a:ext cx="4000500" cy="2133600"/>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5" name="Picture 4"/>
          <p:cNvPicPr>
            <a:picLocks noChangeAspect="1"/>
          </p:cNvPicPr>
          <p:nvPr/>
        </p:nvPicPr>
        <p:blipFill>
          <a:blip r:embed="rId4"/>
          <a:stretch>
            <a:fillRect/>
          </a:stretch>
        </p:blipFill>
        <p:spPr>
          <a:xfrm>
            <a:off x="4038600" y="1733550"/>
            <a:ext cx="2381250" cy="2862263"/>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
        <p:nvSpPr>
          <p:cNvPr id="6" name="Content Placeholder 2"/>
          <p:cNvSpPr txBox="1">
            <a:spLocks/>
          </p:cNvSpPr>
          <p:nvPr/>
        </p:nvSpPr>
        <p:spPr bwMode="auto">
          <a:xfrm>
            <a:off x="715414" y="3028950"/>
            <a:ext cx="3475586"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charset="0"/>
              <a:buChar char="•"/>
              <a:defRPr sz="2000" b="1" i="1" kern="1200">
                <a:solidFill>
                  <a:schemeClr val="accent1">
                    <a:lumMod val="75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charset="0"/>
              <a:buChar char="–"/>
              <a:defRPr sz="2000" b="1" i="1"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charset="0"/>
              <a:buChar char="•"/>
              <a:defRPr sz="1600" b="1" i="1"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charset="0"/>
              <a:buChar char="–"/>
              <a:defRPr sz="1400" b="1" i="1" kern="1200">
                <a:solidFill>
                  <a:schemeClr val="accent1">
                    <a:lumMod val="75000"/>
                  </a:schemeClr>
                </a:solidFill>
                <a:latin typeface="Arial" panose="020B0604020202020204"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charset="0"/>
              <a:buChar char="»"/>
              <a:defRPr sz="1400" b="1" i="1" kern="1200">
                <a:solidFill>
                  <a:schemeClr val="accent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CA" dirty="0" smtClean="0"/>
          </a:p>
          <a:p>
            <a:pPr marL="0" indent="0">
              <a:buNone/>
            </a:pPr>
            <a:r>
              <a:rPr lang="en-CA" dirty="0" err="1" smtClean="0"/>
              <a:t>Radioplane</a:t>
            </a:r>
            <a:r>
              <a:rPr lang="en-CA" dirty="0" smtClean="0"/>
              <a:t> Target Drone OQ-2 - 1940</a:t>
            </a:r>
          </a:p>
        </p:txBody>
      </p:sp>
    </p:spTree>
    <p:extLst>
      <p:ext uri="{BB962C8B-B14F-4D97-AF65-F5344CB8AC3E}">
        <p14:creationId xmlns:p14="http://schemas.microsoft.com/office/powerpoint/2010/main" val="3881622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Target Drone and Surveillance Asset</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172" y="1063229"/>
            <a:ext cx="4441423" cy="2956322"/>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3" name="Picture 2"/>
          <p:cNvPicPr>
            <a:picLocks noChangeAspect="1"/>
          </p:cNvPicPr>
          <p:nvPr/>
        </p:nvPicPr>
        <p:blipFill>
          <a:blip r:embed="rId4"/>
          <a:stretch>
            <a:fillRect/>
          </a:stretch>
        </p:blipFill>
        <p:spPr>
          <a:xfrm>
            <a:off x="3810000" y="2724150"/>
            <a:ext cx="2670279" cy="2066723"/>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Tree>
    <p:extLst>
      <p:ext uri="{BB962C8B-B14F-4D97-AF65-F5344CB8AC3E}">
        <p14:creationId xmlns:p14="http://schemas.microsoft.com/office/powerpoint/2010/main" val="4262770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modern military “drone”….</a:t>
            </a:r>
            <a:endParaRPr lang="en-CA"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1030" b="9870"/>
          <a:stretch/>
        </p:blipFill>
        <p:spPr>
          <a:xfrm>
            <a:off x="605172" y="895350"/>
            <a:ext cx="3891949" cy="2151464"/>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548" b="11479"/>
          <a:stretch/>
        </p:blipFill>
        <p:spPr>
          <a:xfrm>
            <a:off x="2636367" y="2647950"/>
            <a:ext cx="4166419" cy="2102197"/>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
        <p:nvSpPr>
          <p:cNvPr id="7" name="TextBox 6"/>
          <p:cNvSpPr txBox="1"/>
          <p:nvPr/>
        </p:nvSpPr>
        <p:spPr>
          <a:xfrm>
            <a:off x="4620222" y="1200150"/>
            <a:ext cx="2157150" cy="1131079"/>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txBody>
          <a:bodyPr wrap="square" rtlCol="0">
            <a:spAutoFit/>
          </a:bodyPr>
          <a:lstStyle/>
          <a:p>
            <a:pPr marL="285750" indent="-285750">
              <a:buFont typeface="Arial" panose="020B0604020202020204" pitchFamily="34" charset="0"/>
              <a:buChar char="•"/>
            </a:pPr>
            <a:r>
              <a:rPr lang="en-CA" sz="1350" b="1" i="1" kern="0" dirty="0" smtClean="0">
                <a:latin typeface="Arial" pitchFamily="34" charset="0"/>
                <a:cs typeface="Arial" pitchFamily="34" charset="0"/>
              </a:rPr>
              <a:t>Dull, Dirty or Dangerous Missions</a:t>
            </a:r>
            <a:endParaRPr lang="en-CA" sz="1350" b="1" i="1" kern="0" dirty="0">
              <a:latin typeface="Arial" pitchFamily="34" charset="0"/>
              <a:cs typeface="Arial" pitchFamily="34" charset="0"/>
            </a:endParaRPr>
          </a:p>
          <a:p>
            <a:pPr marL="285750" indent="-285750">
              <a:buFont typeface="Arial" panose="020B0604020202020204" pitchFamily="34" charset="0"/>
              <a:buChar char="•"/>
            </a:pPr>
            <a:r>
              <a:rPr lang="en-CA" sz="1350" b="1" i="1" kern="0" dirty="0" smtClean="0">
                <a:latin typeface="Arial" pitchFamily="34" charset="0"/>
                <a:cs typeface="Arial" pitchFamily="34" charset="0"/>
              </a:rPr>
              <a:t>Bombing, surveillance</a:t>
            </a:r>
          </a:p>
          <a:p>
            <a:pPr marL="285750" indent="-285750">
              <a:buFont typeface="Arial" panose="020B0604020202020204" pitchFamily="34" charset="0"/>
              <a:buChar char="•"/>
            </a:pPr>
            <a:r>
              <a:rPr lang="en-CA" sz="1350" b="1" i="1" kern="0" dirty="0" smtClean="0">
                <a:latin typeface="Arial" pitchFamily="34" charset="0"/>
                <a:cs typeface="Arial" pitchFamily="34" charset="0"/>
              </a:rPr>
              <a:t>Extremely capable!</a:t>
            </a:r>
            <a:endParaRPr lang="en-CA" sz="1350" b="1" i="1" kern="0" dirty="0">
              <a:latin typeface="Arial" pitchFamily="34" charset="0"/>
              <a:cs typeface="Arial" pitchFamily="34" charset="0"/>
            </a:endParaRPr>
          </a:p>
        </p:txBody>
      </p:sp>
    </p:spTree>
    <p:extLst>
      <p:ext uri="{BB962C8B-B14F-4D97-AF65-F5344CB8AC3E}">
        <p14:creationId xmlns:p14="http://schemas.microsoft.com/office/powerpoint/2010/main" val="2231560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9550"/>
            <a:ext cx="5486400" cy="857250"/>
          </a:xfrm>
        </p:spPr>
        <p:txBody>
          <a:bodyPr/>
          <a:lstStyle/>
          <a:p>
            <a:r>
              <a:rPr lang="en-CA" dirty="0" smtClean="0"/>
              <a:t>What is the difference in these technological evolutions?</a:t>
            </a:r>
            <a:endParaRPr lang="en-CA" dirty="0"/>
          </a:p>
        </p:txBody>
      </p:sp>
      <p:sp>
        <p:nvSpPr>
          <p:cNvPr id="3" name="Content Placeholder 2"/>
          <p:cNvSpPr>
            <a:spLocks noGrp="1"/>
          </p:cNvSpPr>
          <p:nvPr>
            <p:ph idx="1"/>
          </p:nvPr>
        </p:nvSpPr>
        <p:spPr/>
        <p:txBody>
          <a:bodyPr/>
          <a:lstStyle/>
          <a:p>
            <a:r>
              <a:rPr lang="en-CA" dirty="0" smtClean="0"/>
              <a:t>Manned Aviation  </a:t>
            </a:r>
          </a:p>
          <a:p>
            <a:pPr marL="342900" lvl="1" indent="0">
              <a:buNone/>
            </a:pPr>
            <a:r>
              <a:rPr lang="en-CA" dirty="0" smtClean="0"/>
              <a:t>~ 15 years to commercial adoption </a:t>
            </a:r>
          </a:p>
          <a:p>
            <a:pPr lvl="1">
              <a:buFont typeface="Wingdings" panose="05000000000000000000" pitchFamily="2" charset="2"/>
              <a:buChar char="Ø"/>
            </a:pPr>
            <a:r>
              <a:rPr lang="en-CA" dirty="0" smtClean="0"/>
              <a:t>Mail service, passenger and cargo transportation</a:t>
            </a:r>
          </a:p>
          <a:p>
            <a:pPr marL="342900" lvl="1" indent="0">
              <a:buNone/>
            </a:pPr>
            <a:endParaRPr lang="en-CA" dirty="0" smtClean="0"/>
          </a:p>
          <a:p>
            <a:r>
              <a:rPr lang="en-CA" dirty="0" smtClean="0"/>
              <a:t>Unmanned Aviation </a:t>
            </a:r>
          </a:p>
          <a:p>
            <a:pPr marL="300038" lvl="1" indent="0">
              <a:buNone/>
            </a:pPr>
            <a:r>
              <a:rPr lang="en-CA" dirty="0" smtClean="0"/>
              <a:t>~ 76 years of military development with little commercial penetration</a:t>
            </a:r>
          </a:p>
          <a:p>
            <a:pPr marL="642938" lvl="1" indent="-342900">
              <a:buFont typeface="Wingdings" panose="05000000000000000000" pitchFamily="2" charset="2"/>
              <a:buChar char="Ø"/>
            </a:pPr>
            <a:r>
              <a:rPr lang="en-CA" dirty="0" smtClean="0"/>
              <a:t>Transportation has not been the niche for commercial UAS! </a:t>
            </a:r>
          </a:p>
          <a:p>
            <a:pPr marL="300038" lvl="1" indent="0">
              <a:buNone/>
            </a:pPr>
            <a:endParaRPr lang="en-CA" dirty="0" smtClean="0"/>
          </a:p>
        </p:txBody>
      </p:sp>
    </p:spTree>
    <p:extLst>
      <p:ext uri="{BB962C8B-B14F-4D97-AF65-F5344CB8AC3E}">
        <p14:creationId xmlns:p14="http://schemas.microsoft.com/office/powerpoint/2010/main" val="673761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i="1" dirty="0" smtClean="0">
                <a:latin typeface="Arial" pitchFamily="34" charset="0"/>
                <a:cs typeface="Arial" pitchFamily="34" charset="0"/>
              </a:rPr>
              <a:t>The Unmanned System Revolution</a:t>
            </a:r>
            <a:endParaRPr lang="en-CA" sz="1800" b="1" i="1" dirty="0">
              <a:latin typeface="Arial" pitchFamily="34" charset="0"/>
              <a:cs typeface="Arial" pitchFamily="34" charset="0"/>
            </a:endParaRPr>
          </a:p>
        </p:txBody>
      </p:sp>
      <p:sp>
        <p:nvSpPr>
          <p:cNvPr id="3" name="Content Placeholder 2"/>
          <p:cNvSpPr>
            <a:spLocks noGrp="1"/>
          </p:cNvSpPr>
          <p:nvPr>
            <p:ph idx="1"/>
          </p:nvPr>
        </p:nvSpPr>
        <p:spPr>
          <a:xfrm>
            <a:off x="561628" y="1276350"/>
            <a:ext cx="6143972" cy="3867150"/>
          </a:xfrm>
        </p:spPr>
        <p:txBody>
          <a:bodyPr>
            <a:normAutofit/>
          </a:bodyPr>
          <a:lstStyle/>
          <a:p>
            <a:pPr marL="0" indent="0">
              <a:spcBef>
                <a:spcPts val="0"/>
              </a:spcBef>
              <a:spcAft>
                <a:spcPts val="900"/>
              </a:spcAft>
              <a:buNone/>
            </a:pPr>
            <a:r>
              <a:rPr lang="en-CA" sz="1800" b="1" i="1" u="sng" dirty="0" smtClean="0">
                <a:latin typeface="Arial" pitchFamily="34" charset="0"/>
                <a:cs typeface="Arial" pitchFamily="34" charset="0"/>
              </a:rPr>
              <a:t>The promise</a:t>
            </a:r>
          </a:p>
          <a:p>
            <a:pPr>
              <a:spcBef>
                <a:spcPts val="0"/>
              </a:spcBef>
              <a:buFont typeface="Arial" pitchFamily="34" charset="0"/>
            </a:pPr>
            <a:r>
              <a:rPr lang="en-CA" sz="1600" b="0" i="1" dirty="0" smtClean="0"/>
              <a:t>Information is the </a:t>
            </a:r>
            <a:r>
              <a:rPr lang="en-CA" sz="1600" b="0" dirty="0" smtClean="0"/>
              <a:t>key deliverable (currently)</a:t>
            </a:r>
          </a:p>
          <a:p>
            <a:pPr>
              <a:spcBef>
                <a:spcPts val="0"/>
              </a:spcBef>
              <a:buFont typeface="Arial" pitchFamily="34" charset="0"/>
            </a:pPr>
            <a:r>
              <a:rPr lang="en-CA" sz="1600" b="0" dirty="0" smtClean="0"/>
              <a:t>The systems in use have a much lower “footprint” and initial cost than manned alternatives.</a:t>
            </a:r>
            <a:endParaRPr lang="en-CA" sz="1400" b="0" i="1" dirty="0" smtClean="0"/>
          </a:p>
          <a:p>
            <a:pPr lvl="1">
              <a:spcBef>
                <a:spcPts val="0"/>
              </a:spcBef>
            </a:pPr>
            <a:endParaRPr lang="en-CA" sz="1400" i="1" dirty="0" smtClean="0">
              <a:latin typeface="Arial" pitchFamily="34" charset="0"/>
              <a:cs typeface="Arial" pitchFamily="34" charset="0"/>
            </a:endParaRPr>
          </a:p>
          <a:p>
            <a:pPr lvl="1">
              <a:spcBef>
                <a:spcPts val="0"/>
              </a:spcBef>
            </a:pPr>
            <a:endParaRPr lang="en-CA" sz="1400" i="1" dirty="0">
              <a:latin typeface="Arial" pitchFamily="34" charset="0"/>
              <a:cs typeface="Arial" pitchFamily="34" charset="0"/>
            </a:endParaRPr>
          </a:p>
          <a:p>
            <a:pPr marL="0" indent="0">
              <a:spcBef>
                <a:spcPts val="0"/>
              </a:spcBef>
              <a:buNone/>
            </a:pPr>
            <a:r>
              <a:rPr lang="en-CA" sz="1800" b="1" i="1" u="sng" dirty="0" smtClean="0">
                <a:latin typeface="Arial" pitchFamily="34" charset="0"/>
                <a:cs typeface="Arial" pitchFamily="34" charset="0"/>
              </a:rPr>
              <a:t>The revolution enablers</a:t>
            </a:r>
          </a:p>
          <a:p>
            <a:pPr>
              <a:spcBef>
                <a:spcPts val="0"/>
              </a:spcBef>
            </a:pPr>
            <a:r>
              <a:rPr lang="en-CA" sz="1600" b="0" i="1" dirty="0" smtClean="0"/>
              <a:t>Computing</a:t>
            </a:r>
          </a:p>
          <a:p>
            <a:pPr>
              <a:spcBef>
                <a:spcPts val="0"/>
              </a:spcBef>
            </a:pPr>
            <a:r>
              <a:rPr lang="en-CA" sz="1600" b="0" i="1" dirty="0"/>
              <a:t>Navigation </a:t>
            </a:r>
            <a:r>
              <a:rPr lang="en-CA" sz="1600" b="0" i="1" dirty="0" smtClean="0"/>
              <a:t>systems</a:t>
            </a:r>
          </a:p>
          <a:p>
            <a:pPr>
              <a:spcBef>
                <a:spcPts val="0"/>
              </a:spcBef>
            </a:pPr>
            <a:r>
              <a:rPr lang="en-CA" sz="1600" b="0" i="1" dirty="0" smtClean="0"/>
              <a:t>Sensors</a:t>
            </a:r>
          </a:p>
          <a:p>
            <a:pPr>
              <a:spcBef>
                <a:spcPts val="0"/>
              </a:spcBef>
            </a:pPr>
            <a:r>
              <a:rPr lang="en-CA" sz="1600" b="0" i="1" dirty="0" smtClean="0"/>
              <a:t>Cell Phones</a:t>
            </a:r>
            <a:r>
              <a:rPr lang="en-CA" sz="1400" b="0" i="1" dirty="0" smtClean="0"/>
              <a:t> </a:t>
            </a:r>
          </a:p>
          <a:p>
            <a:pPr lvl="1">
              <a:spcBef>
                <a:spcPts val="0"/>
              </a:spcBef>
            </a:pPr>
            <a:r>
              <a:rPr lang="en-CA" sz="1400" b="0" i="1" dirty="0" smtClean="0"/>
              <a:t>miniaturization, </a:t>
            </a:r>
          </a:p>
          <a:p>
            <a:pPr lvl="1">
              <a:spcBef>
                <a:spcPts val="0"/>
              </a:spcBef>
            </a:pPr>
            <a:r>
              <a:rPr lang="en-CA" sz="1400" b="0" i="1" dirty="0" smtClean="0"/>
              <a:t>information transmission</a:t>
            </a:r>
          </a:p>
          <a:p>
            <a:pPr lvl="1">
              <a:spcBef>
                <a:spcPts val="0"/>
              </a:spcBef>
            </a:pPr>
            <a:r>
              <a:rPr lang="en-CA" sz="1400" b="0" dirty="0" smtClean="0"/>
              <a:t>Public expectations!</a:t>
            </a:r>
            <a:endParaRPr lang="en-CA" sz="1400" b="0" i="1" dirty="0"/>
          </a:p>
          <a:p>
            <a:pPr lvl="1">
              <a:spcBef>
                <a:spcPts val="0"/>
              </a:spcBef>
            </a:pPr>
            <a:endParaRPr lang="en-CA" sz="1200" i="1" dirty="0" smtClean="0">
              <a:latin typeface="Arial" pitchFamily="34" charset="0"/>
              <a:cs typeface="Arial" pitchFamily="34" charset="0"/>
            </a:endParaRPr>
          </a:p>
          <a:p>
            <a:pPr lvl="1">
              <a:spcBef>
                <a:spcPts val="0"/>
              </a:spcBef>
            </a:pPr>
            <a:endParaRPr lang="en-CA" sz="1200" i="1" dirty="0" smtClean="0">
              <a:latin typeface="Arial" pitchFamily="34" charset="0"/>
              <a:cs typeface="Arial" pitchFamily="34" charset="0"/>
            </a:endParaRPr>
          </a:p>
          <a:p>
            <a:pPr marL="0" indent="0" algn="ctr">
              <a:buNone/>
            </a:pPr>
            <a:endParaRPr lang="en-CA" sz="1500" b="1" i="1" dirty="0" smtClean="0">
              <a:latin typeface="Arial" pitchFamily="34" charset="0"/>
              <a:cs typeface="Arial" pitchFamily="34" charset="0"/>
            </a:endParaRPr>
          </a:p>
          <a:p>
            <a:pPr>
              <a:buFont typeface="Wingdings" panose="05000000000000000000" pitchFamily="2" charset="2"/>
              <a:buChar char="Ø"/>
            </a:pPr>
            <a:endParaRPr lang="en-CA" sz="1500" b="1" i="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700" y="3741685"/>
            <a:ext cx="512400" cy="80105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798"/>
          <a:stretch/>
        </p:blipFill>
        <p:spPr>
          <a:xfrm>
            <a:off x="3643658" y="2759826"/>
            <a:ext cx="1097307" cy="11929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097" y="2769044"/>
            <a:ext cx="997339" cy="97202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1553" y="3952801"/>
            <a:ext cx="760412" cy="742950"/>
          </a:xfrm>
          <a:prstGeom prst="rect">
            <a:avLst/>
          </a:prstGeom>
        </p:spPr>
      </p:pic>
    </p:spTree>
    <p:extLst>
      <p:ext uri="{BB962C8B-B14F-4D97-AF65-F5344CB8AC3E}">
        <p14:creationId xmlns:p14="http://schemas.microsoft.com/office/powerpoint/2010/main" val="910956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Today’s Ground Breaking Systems</a:t>
            </a:r>
            <a:endParaRPr lang="en-CA" dirty="0"/>
          </a:p>
        </p:txBody>
      </p:sp>
      <p:pic>
        <p:nvPicPr>
          <p:cNvPr id="4" name="Picture 3"/>
          <p:cNvPicPr>
            <a:picLocks noChangeAspect="1"/>
          </p:cNvPicPr>
          <p:nvPr/>
        </p:nvPicPr>
        <p:blipFill>
          <a:blip r:embed="rId3"/>
          <a:stretch>
            <a:fillRect/>
          </a:stretch>
        </p:blipFill>
        <p:spPr>
          <a:xfrm>
            <a:off x="1581413" y="1821349"/>
            <a:ext cx="3895682" cy="2152075"/>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1" y="819151"/>
            <a:ext cx="3124200" cy="244078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255" y="834515"/>
            <a:ext cx="2822322" cy="200643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0400" y="2627395"/>
            <a:ext cx="3657600" cy="225625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714" y="3154333"/>
            <a:ext cx="2705363" cy="1645800"/>
          </a:xfrm>
          <a:prstGeom prst="rect">
            <a:avLst/>
          </a:prstGeom>
        </p:spPr>
      </p:pic>
    </p:spTree>
    <p:extLst>
      <p:ext uri="{BB962C8B-B14F-4D97-AF65-F5344CB8AC3E}">
        <p14:creationId xmlns:p14="http://schemas.microsoft.com/office/powerpoint/2010/main" val="4221584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limited to “Quadcopters”</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759" y="2926326"/>
            <a:ext cx="2308467" cy="176982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49095"/>
            <a:ext cx="2500313" cy="182111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667" r="8345"/>
          <a:stretch/>
        </p:blipFill>
        <p:spPr>
          <a:xfrm>
            <a:off x="3186113" y="1066302"/>
            <a:ext cx="3591259" cy="18772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918554"/>
            <a:ext cx="4548418" cy="2309743"/>
          </a:xfrm>
          <a:prstGeom prst="rect">
            <a:avLst/>
          </a:prstGeom>
        </p:spPr>
      </p:pic>
    </p:spTree>
    <p:extLst>
      <p:ext uri="{BB962C8B-B14F-4D97-AF65-F5344CB8AC3E}">
        <p14:creationId xmlns:p14="http://schemas.microsoft.com/office/powerpoint/2010/main" val="866758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i="1" dirty="0" smtClean="0">
                <a:solidFill>
                  <a:schemeClr val="accent1"/>
                </a:solidFill>
                <a:latin typeface="Arial" pitchFamily="34" charset="0"/>
                <a:cs typeface="Arial" pitchFamily="34" charset="0"/>
              </a:rPr>
              <a:t>But “Unmanned” ≠ unmanned</a:t>
            </a:r>
            <a:endParaRPr lang="en-CA" sz="1800" b="1" i="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509414" y="971550"/>
            <a:ext cx="5967586" cy="3962400"/>
          </a:xfrm>
        </p:spPr>
        <p:txBody>
          <a:bodyPr>
            <a:normAutofit fontScale="85000" lnSpcReduction="20000"/>
          </a:bodyPr>
          <a:lstStyle/>
          <a:p>
            <a:pPr>
              <a:spcBef>
                <a:spcPts val="0"/>
              </a:spcBef>
              <a:buFont typeface="Arial" pitchFamily="34" charset="0"/>
            </a:pPr>
            <a:r>
              <a:rPr lang="en-CA" sz="1500" b="1" i="1" dirty="0" smtClean="0">
                <a:latin typeface="Arial" pitchFamily="34" charset="0"/>
                <a:cs typeface="Arial" pitchFamily="34" charset="0"/>
              </a:rPr>
              <a:t>These systems are not “Autonomous” as full autonomy implies:</a:t>
            </a:r>
          </a:p>
          <a:p>
            <a:pPr marL="0" indent="0">
              <a:spcBef>
                <a:spcPts val="0"/>
              </a:spcBef>
              <a:buNone/>
            </a:pPr>
            <a:endParaRPr lang="en-CA" sz="1500" i="1" dirty="0" smtClean="0">
              <a:latin typeface="Arial" pitchFamily="34" charset="0"/>
              <a:cs typeface="Arial" pitchFamily="34" charset="0"/>
            </a:endParaRPr>
          </a:p>
          <a:p>
            <a:pPr lvl="1">
              <a:spcBef>
                <a:spcPts val="0"/>
              </a:spcBef>
            </a:pPr>
            <a:r>
              <a:rPr lang="en-CA" sz="1500" b="0" i="1" dirty="0" smtClean="0">
                <a:latin typeface="Arial" pitchFamily="34" charset="0"/>
                <a:cs typeface="Arial" pitchFamily="34" charset="0"/>
              </a:rPr>
              <a:t>self determining, </a:t>
            </a:r>
          </a:p>
          <a:p>
            <a:pPr lvl="1">
              <a:spcBef>
                <a:spcPts val="0"/>
              </a:spcBef>
            </a:pPr>
            <a:r>
              <a:rPr lang="en-CA" sz="1500" b="0" i="1" dirty="0" smtClean="0">
                <a:latin typeface="Arial" pitchFamily="34" charset="0"/>
                <a:cs typeface="Arial" pitchFamily="34" charset="0"/>
              </a:rPr>
              <a:t>decision making, </a:t>
            </a:r>
          </a:p>
          <a:p>
            <a:pPr lvl="1">
              <a:spcBef>
                <a:spcPts val="0"/>
              </a:spcBef>
            </a:pPr>
            <a:r>
              <a:rPr lang="en-CA" sz="1400" b="0" i="1" u="sng" dirty="0" smtClean="0">
                <a:latin typeface="Arial" pitchFamily="34" charset="0"/>
                <a:cs typeface="Arial" pitchFamily="34" charset="0"/>
              </a:rPr>
              <a:t>without human oversight</a:t>
            </a:r>
            <a:endParaRPr lang="en-CA" sz="1400" b="0" i="1" u="sng" dirty="0">
              <a:latin typeface="Arial" pitchFamily="34" charset="0"/>
              <a:cs typeface="Arial" pitchFamily="34" charset="0"/>
            </a:endParaRPr>
          </a:p>
          <a:p>
            <a:pPr marL="342900" lvl="1" indent="0">
              <a:spcBef>
                <a:spcPts val="0"/>
              </a:spcBef>
              <a:buNone/>
            </a:pPr>
            <a:endParaRPr lang="en-CA" sz="1200" i="1" dirty="0">
              <a:latin typeface="Arial" pitchFamily="34" charset="0"/>
              <a:cs typeface="Arial" pitchFamily="34" charset="0"/>
            </a:endParaRPr>
          </a:p>
          <a:p>
            <a:pPr>
              <a:spcBef>
                <a:spcPts val="0"/>
              </a:spcBef>
              <a:buFont typeface="Arial" pitchFamily="34" charset="0"/>
            </a:pPr>
            <a:r>
              <a:rPr lang="en-CA" sz="1500" b="1" i="1" dirty="0" smtClean="0">
                <a:latin typeface="Arial" pitchFamily="34" charset="0"/>
                <a:cs typeface="Arial" pitchFamily="34" charset="0"/>
              </a:rPr>
              <a:t>These systems are remotely operated, and generally highly automated:</a:t>
            </a:r>
          </a:p>
          <a:p>
            <a:pPr marL="0" indent="0">
              <a:spcBef>
                <a:spcPts val="0"/>
              </a:spcBef>
              <a:buNone/>
            </a:pPr>
            <a:endParaRPr lang="en-CA" sz="1500" i="1" dirty="0" smtClean="0">
              <a:latin typeface="Arial" pitchFamily="34" charset="0"/>
              <a:cs typeface="Arial" pitchFamily="34" charset="0"/>
            </a:endParaRPr>
          </a:p>
          <a:p>
            <a:pPr lvl="1">
              <a:spcBef>
                <a:spcPts val="0"/>
              </a:spcBef>
            </a:pPr>
            <a:r>
              <a:rPr lang="en-CA" sz="1400" b="0" i="1" dirty="0" smtClean="0">
                <a:latin typeface="Arial" pitchFamily="34" charset="0"/>
                <a:cs typeface="Arial" pitchFamily="34" charset="0"/>
              </a:rPr>
              <a:t>Human often acts as a “supervisor” rather than an operator</a:t>
            </a:r>
          </a:p>
          <a:p>
            <a:pPr lvl="1">
              <a:spcBef>
                <a:spcPts val="0"/>
              </a:spcBef>
            </a:pPr>
            <a:r>
              <a:rPr lang="en-CA" sz="1400" b="0" i="1" dirty="0" smtClean="0">
                <a:latin typeface="Arial" pitchFamily="34" charset="0"/>
                <a:cs typeface="Arial" pitchFamily="34" charset="0"/>
              </a:rPr>
              <a:t>System path and actions can be pre-programmed and generally more precise than that achievable by human operator</a:t>
            </a:r>
          </a:p>
          <a:p>
            <a:pPr lvl="1">
              <a:spcBef>
                <a:spcPts val="0"/>
              </a:spcBef>
            </a:pPr>
            <a:r>
              <a:rPr lang="en-CA" sz="1400" b="0" i="1" dirty="0" smtClean="0">
                <a:latin typeface="Arial" pitchFamily="34" charset="0"/>
                <a:cs typeface="Arial" pitchFamily="34" charset="0"/>
              </a:rPr>
              <a:t>Data flows and processing are an essential element of many of these systems</a:t>
            </a:r>
          </a:p>
          <a:p>
            <a:pPr lvl="1">
              <a:spcBef>
                <a:spcPts val="0"/>
              </a:spcBef>
            </a:pPr>
            <a:endParaRPr lang="en-CA" sz="1200" i="1" dirty="0">
              <a:latin typeface="Arial" pitchFamily="34" charset="0"/>
              <a:cs typeface="Arial" pitchFamily="34" charset="0"/>
            </a:endParaRPr>
          </a:p>
          <a:p>
            <a:pPr>
              <a:spcBef>
                <a:spcPts val="0"/>
              </a:spcBef>
            </a:pPr>
            <a:r>
              <a:rPr lang="en-CA" sz="1500" b="1" i="1" dirty="0" smtClean="0">
                <a:latin typeface="Arial" pitchFamily="34" charset="0"/>
                <a:cs typeface="Arial" pitchFamily="34" charset="0"/>
              </a:rPr>
              <a:t>Economic value accrues from:</a:t>
            </a:r>
          </a:p>
          <a:p>
            <a:pPr>
              <a:spcBef>
                <a:spcPts val="0"/>
              </a:spcBef>
            </a:pPr>
            <a:endParaRPr lang="en-CA" sz="1500" i="1" dirty="0" smtClean="0">
              <a:latin typeface="Arial" pitchFamily="34" charset="0"/>
              <a:cs typeface="Arial" pitchFamily="34" charset="0"/>
            </a:endParaRPr>
          </a:p>
          <a:p>
            <a:pPr lvl="1">
              <a:spcBef>
                <a:spcPts val="0"/>
              </a:spcBef>
            </a:pPr>
            <a:r>
              <a:rPr lang="en-CA" sz="1400" i="1" dirty="0" smtClean="0">
                <a:latin typeface="Arial" pitchFamily="34" charset="0"/>
                <a:cs typeface="Arial" pitchFamily="34" charset="0"/>
              </a:rPr>
              <a:t>The delivery of information products in a </a:t>
            </a:r>
            <a:r>
              <a:rPr lang="en-CA" sz="1400" b="1" i="1" dirty="0" smtClean="0">
                <a:latin typeface="Arial" pitchFamily="34" charset="0"/>
                <a:cs typeface="Arial" pitchFamily="34" charset="0"/>
              </a:rPr>
              <a:t>more timely </a:t>
            </a:r>
            <a:r>
              <a:rPr lang="en-CA" sz="1400" i="1" dirty="0" smtClean="0">
                <a:latin typeface="Arial" pitchFamily="34" charset="0"/>
                <a:cs typeface="Arial" pitchFamily="34" charset="0"/>
              </a:rPr>
              <a:t>and </a:t>
            </a:r>
            <a:r>
              <a:rPr lang="en-CA" sz="1400" b="1" i="1" dirty="0" smtClean="0">
                <a:latin typeface="Arial" pitchFamily="34" charset="0"/>
                <a:cs typeface="Arial" pitchFamily="34" charset="0"/>
              </a:rPr>
              <a:t>precise </a:t>
            </a:r>
            <a:r>
              <a:rPr lang="en-CA" sz="1400" i="1" dirty="0" smtClean="0">
                <a:latin typeface="Arial" pitchFamily="34" charset="0"/>
                <a:cs typeface="Arial" pitchFamily="34" charset="0"/>
              </a:rPr>
              <a:t>manner </a:t>
            </a:r>
          </a:p>
          <a:p>
            <a:pPr lvl="1">
              <a:spcBef>
                <a:spcPts val="0"/>
              </a:spcBef>
            </a:pPr>
            <a:r>
              <a:rPr lang="en-CA" sz="1400" b="1" i="1" dirty="0" smtClean="0">
                <a:latin typeface="Arial" pitchFamily="34" charset="0"/>
                <a:cs typeface="Arial" pitchFamily="34" charset="0"/>
              </a:rPr>
              <a:t>Reduction in product cost</a:t>
            </a:r>
            <a:r>
              <a:rPr lang="en-CA" sz="1400" i="1" dirty="0" smtClean="0">
                <a:latin typeface="Arial" pitchFamily="34" charset="0"/>
                <a:cs typeface="Arial" pitchFamily="34" charset="0"/>
              </a:rPr>
              <a:t>:</a:t>
            </a:r>
          </a:p>
          <a:p>
            <a:pPr lvl="2">
              <a:spcBef>
                <a:spcPts val="0"/>
              </a:spcBef>
            </a:pPr>
            <a:r>
              <a:rPr lang="en-CA" sz="1400" b="0" i="1" dirty="0" smtClean="0">
                <a:latin typeface="Arial" pitchFamily="34" charset="0"/>
                <a:cs typeface="Arial" pitchFamily="34" charset="0"/>
              </a:rPr>
              <a:t>Removing the need to provide a safe environment to the human on-board the vehicle</a:t>
            </a:r>
          </a:p>
          <a:p>
            <a:pPr lvl="2">
              <a:spcBef>
                <a:spcPts val="0"/>
              </a:spcBef>
            </a:pPr>
            <a:r>
              <a:rPr lang="en-CA" sz="1400" b="0" dirty="0" smtClean="0"/>
              <a:t>Very low “operational footprint”</a:t>
            </a:r>
            <a:endParaRPr lang="en-CA" sz="1400" b="0" i="1" dirty="0" smtClean="0">
              <a:latin typeface="Arial" pitchFamily="34" charset="0"/>
              <a:cs typeface="Arial" pitchFamily="34" charset="0"/>
            </a:endParaRPr>
          </a:p>
          <a:p>
            <a:pPr lvl="2">
              <a:spcBef>
                <a:spcPts val="0"/>
              </a:spcBef>
            </a:pPr>
            <a:r>
              <a:rPr lang="en-CA" sz="1400" b="0" i="1" dirty="0" smtClean="0">
                <a:latin typeface="Arial" pitchFamily="34" charset="0"/>
                <a:cs typeface="Arial" pitchFamily="34" charset="0"/>
              </a:rPr>
              <a:t>The ability, in some cases, for a single human operator to control more than one system at the same time</a:t>
            </a:r>
          </a:p>
        </p:txBody>
      </p:sp>
    </p:spTree>
    <p:extLst>
      <p:ext uri="{BB962C8B-B14F-4D97-AF65-F5344CB8AC3E}">
        <p14:creationId xmlns:p14="http://schemas.microsoft.com/office/powerpoint/2010/main" val="1970438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dirty="0" smtClean="0">
                <a:latin typeface="Arial" pitchFamily="34" charset="0"/>
                <a:cs typeface="Arial" pitchFamily="34" charset="0"/>
              </a:rPr>
              <a:t>My Focus Today…..</a:t>
            </a:r>
            <a:endParaRPr lang="en-CA" sz="1800" b="1" dirty="0">
              <a:latin typeface="Arial" pitchFamily="34" charset="0"/>
              <a:cs typeface="Arial" pitchFamily="34" charset="0"/>
            </a:endParaRPr>
          </a:p>
        </p:txBody>
      </p:sp>
      <p:sp>
        <p:nvSpPr>
          <p:cNvPr id="3" name="Content Placeholder 2"/>
          <p:cNvSpPr>
            <a:spLocks noGrp="1"/>
          </p:cNvSpPr>
          <p:nvPr>
            <p:ph idx="1"/>
          </p:nvPr>
        </p:nvSpPr>
        <p:spPr>
          <a:xfrm>
            <a:off x="457200" y="1371600"/>
            <a:ext cx="6172200" cy="2545854"/>
          </a:xfrm>
        </p:spPr>
        <p:txBody>
          <a:bodyPr/>
          <a:lstStyle/>
          <a:p>
            <a:pPr lvl="0"/>
            <a:r>
              <a:rPr lang="en-CA" sz="1400" i="1" dirty="0" smtClean="0">
                <a:latin typeface="Arial" panose="020B0604020202020204" pitchFamily="34" charset="0"/>
                <a:cs typeface="Arial" panose="020B0604020202020204" pitchFamily="34" charset="0"/>
              </a:rPr>
              <a:t>The </a:t>
            </a:r>
            <a:r>
              <a:rPr lang="en-CA" sz="1400" i="1" u="sng" dirty="0" smtClean="0">
                <a:latin typeface="Arial" panose="020B0604020202020204" pitchFamily="34" charset="0"/>
                <a:cs typeface="Arial" panose="020B0604020202020204" pitchFamily="34" charset="0"/>
              </a:rPr>
              <a:t>evolution</a:t>
            </a:r>
            <a:r>
              <a:rPr lang="en-CA" sz="1400" i="1" dirty="0" smtClean="0">
                <a:latin typeface="Arial" panose="020B0604020202020204" pitchFamily="34" charset="0"/>
                <a:cs typeface="Arial" panose="020B0604020202020204" pitchFamily="34" charset="0"/>
              </a:rPr>
              <a:t> of unmanned aviation technology</a:t>
            </a:r>
          </a:p>
          <a:p>
            <a:pPr lvl="0"/>
            <a:endParaRPr lang="en-CA" sz="1400" i="1" dirty="0">
              <a:latin typeface="Arial" panose="020B0604020202020204" pitchFamily="34" charset="0"/>
              <a:cs typeface="Arial" panose="020B0604020202020204" pitchFamily="34" charset="0"/>
            </a:endParaRPr>
          </a:p>
          <a:p>
            <a:r>
              <a:rPr lang="en-CA" sz="1400" i="1" dirty="0" smtClean="0">
                <a:latin typeface="Arial" panose="020B0604020202020204" pitchFamily="34" charset="0"/>
                <a:cs typeface="Arial" panose="020B0604020202020204" pitchFamily="34" charset="0"/>
              </a:rPr>
              <a:t>The recent </a:t>
            </a:r>
            <a:r>
              <a:rPr lang="en-CA" sz="1400" i="1" u="sng" dirty="0" smtClean="0">
                <a:latin typeface="Arial" panose="020B0604020202020204" pitchFamily="34" charset="0"/>
                <a:cs typeface="Arial" panose="020B0604020202020204" pitchFamily="34" charset="0"/>
              </a:rPr>
              <a:t>revolution</a:t>
            </a:r>
            <a:r>
              <a:rPr lang="en-CA" sz="1400" i="1" dirty="0" smtClean="0">
                <a:latin typeface="Arial" panose="020B0604020202020204" pitchFamily="34" charset="0"/>
                <a:cs typeface="Arial" panose="020B0604020202020204" pitchFamily="34" charset="0"/>
              </a:rPr>
              <a:t> of unmanned aviation technology</a:t>
            </a:r>
          </a:p>
          <a:p>
            <a:endParaRPr lang="en-CA" sz="1400" i="1" dirty="0">
              <a:latin typeface="Arial" panose="020B0604020202020204" pitchFamily="34" charset="0"/>
              <a:cs typeface="Arial" panose="020B0604020202020204" pitchFamily="34" charset="0"/>
            </a:endParaRPr>
          </a:p>
          <a:p>
            <a:pPr lvl="0"/>
            <a:r>
              <a:rPr lang="en-CA" sz="1400" i="1" dirty="0" smtClean="0">
                <a:latin typeface="Arial" panose="020B0604020202020204" pitchFamily="34" charset="0"/>
                <a:cs typeface="Arial" panose="020B0604020202020204" pitchFamily="34" charset="0"/>
              </a:rPr>
              <a:t>The rules….</a:t>
            </a:r>
          </a:p>
          <a:p>
            <a:pPr lvl="0"/>
            <a:endParaRPr lang="en-CA" sz="1400" i="1" dirty="0" smtClean="0">
              <a:latin typeface="Arial" panose="020B0604020202020204" pitchFamily="34" charset="0"/>
              <a:cs typeface="Arial" panose="020B0604020202020204" pitchFamily="34" charset="0"/>
            </a:endParaRPr>
          </a:p>
          <a:p>
            <a:pPr lvl="0"/>
            <a:r>
              <a:rPr lang="en-CA" sz="1400" i="1" dirty="0" smtClean="0">
                <a:latin typeface="Arial" panose="020B0604020202020204" pitchFamily="34" charset="0"/>
                <a:cs typeface="Arial" panose="020B0604020202020204" pitchFamily="34" charset="0"/>
              </a:rPr>
              <a:t>The technical challenges that remain</a:t>
            </a:r>
          </a:p>
          <a:p>
            <a:pPr lvl="0"/>
            <a:endParaRPr lang="en-CA" sz="1600" i="1" dirty="0"/>
          </a:p>
          <a:p>
            <a:pPr>
              <a:spcBef>
                <a:spcPts val="0"/>
              </a:spcBef>
              <a:spcAft>
                <a:spcPts val="900"/>
              </a:spcAft>
              <a:buFont typeface="Wingdings" panose="05000000000000000000" pitchFamily="2" charset="2"/>
              <a:buChar char="Ø"/>
            </a:pPr>
            <a:endParaRPr lang="en-CA" sz="900" i="1" dirty="0">
              <a:latin typeface="Arial" pitchFamily="34" charset="0"/>
              <a:cs typeface="Arial" pitchFamily="34" charset="0"/>
            </a:endParaRPr>
          </a:p>
          <a:p>
            <a:pPr>
              <a:spcBef>
                <a:spcPts val="0"/>
              </a:spcBef>
              <a:spcAft>
                <a:spcPts val="900"/>
              </a:spcAft>
              <a:buFont typeface="Arial" pitchFamily="34" charset="0"/>
            </a:pPr>
            <a:endParaRPr lang="en-CA" sz="1500" dirty="0">
              <a:latin typeface="Arial" pitchFamily="34" charset="0"/>
              <a:cs typeface="Arial" pitchFamily="34" charset="0"/>
            </a:endParaRPr>
          </a:p>
        </p:txBody>
      </p:sp>
    </p:spTree>
    <p:extLst>
      <p:ext uri="{BB962C8B-B14F-4D97-AF65-F5344CB8AC3E}">
        <p14:creationId xmlns:p14="http://schemas.microsoft.com/office/powerpoint/2010/main" val="3268251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current applications are endless!</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172" y="971550"/>
            <a:ext cx="3726568" cy="209619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62" y="2876084"/>
            <a:ext cx="5233784" cy="19144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895350"/>
            <a:ext cx="2600325" cy="175260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0000" t="12222" r="10000" b="14444"/>
          <a:stretch/>
        </p:blipFill>
        <p:spPr>
          <a:xfrm>
            <a:off x="2828925" y="2047300"/>
            <a:ext cx="3657600" cy="2514600"/>
          </a:xfrm>
          <a:prstGeom prst="rect">
            <a:avLst/>
          </a:prstGeom>
        </p:spPr>
      </p:pic>
    </p:spTree>
    <p:extLst>
      <p:ext uri="{BB962C8B-B14F-4D97-AF65-F5344CB8AC3E}">
        <p14:creationId xmlns:p14="http://schemas.microsoft.com/office/powerpoint/2010/main" val="1227275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Precision Agriculture – Integration!</a:t>
            </a:r>
            <a:endParaRPr lang="en-CA"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6895" y="2876550"/>
            <a:ext cx="4291290" cy="1912351"/>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 t="5910" b="5419"/>
          <a:stretch/>
        </p:blipFill>
        <p:spPr>
          <a:xfrm>
            <a:off x="3157273" y="887361"/>
            <a:ext cx="1558066" cy="18812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887361"/>
            <a:ext cx="1752600" cy="1873250"/>
          </a:xfrm>
          <a:prstGeom prst="rect">
            <a:avLst/>
          </a:prstGeom>
        </p:spPr>
      </p:pic>
      <p:pic>
        <p:nvPicPr>
          <p:cNvPr id="3" name="Picture 2"/>
          <p:cNvPicPr>
            <a:picLocks noChangeAspect="1"/>
          </p:cNvPicPr>
          <p:nvPr/>
        </p:nvPicPr>
        <p:blipFill>
          <a:blip r:embed="rId6"/>
          <a:stretch>
            <a:fillRect/>
          </a:stretch>
        </p:blipFill>
        <p:spPr>
          <a:xfrm>
            <a:off x="5047501" y="933913"/>
            <a:ext cx="1333059" cy="1780146"/>
          </a:xfrm>
          <a:prstGeom prst="rect">
            <a:avLst/>
          </a:prstGeom>
        </p:spPr>
      </p:pic>
    </p:spTree>
    <p:extLst>
      <p:ext uri="{BB962C8B-B14F-4D97-AF65-F5344CB8AC3E}">
        <p14:creationId xmlns:p14="http://schemas.microsoft.com/office/powerpoint/2010/main" val="868197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114" y="1123950"/>
            <a:ext cx="6248400" cy="3394472"/>
          </a:xfrm>
        </p:spPr>
        <p:txBody>
          <a:bodyPr>
            <a:normAutofit fontScale="92500" lnSpcReduction="20000"/>
          </a:bodyPr>
          <a:lstStyle/>
          <a:p>
            <a:pPr>
              <a:spcBef>
                <a:spcPts val="0"/>
              </a:spcBef>
              <a:spcAft>
                <a:spcPts val="900"/>
              </a:spcAft>
              <a:buFont typeface="Wingdings" panose="05000000000000000000" pitchFamily="2" charset="2"/>
              <a:buChar char="Ø"/>
            </a:pPr>
            <a:r>
              <a:rPr lang="en-CA" sz="1500" i="1" dirty="0" smtClean="0">
                <a:latin typeface="Arial" pitchFamily="34" charset="0"/>
                <a:cs typeface="Arial" pitchFamily="34" charset="0"/>
              </a:rPr>
              <a:t>All Canadian airspace is controlled by either Transport Canada or DND  (The Canadian Aeronautics Act)</a:t>
            </a:r>
          </a:p>
          <a:p>
            <a:pPr>
              <a:spcBef>
                <a:spcPts val="0"/>
              </a:spcBef>
              <a:spcAft>
                <a:spcPts val="900"/>
              </a:spcAft>
              <a:buFont typeface="Wingdings" panose="05000000000000000000" pitchFamily="2" charset="2"/>
              <a:buChar char="Ø"/>
            </a:pPr>
            <a:r>
              <a:rPr lang="en-CA" sz="1400" i="1" dirty="0" smtClean="0">
                <a:latin typeface="Arial" pitchFamily="34" charset="0"/>
                <a:cs typeface="Arial" pitchFamily="34" charset="0"/>
              </a:rPr>
              <a:t>UAV are defined in the current Canadian Aviation Regulations:</a:t>
            </a:r>
          </a:p>
          <a:p>
            <a:pPr marL="0" lvl="1" indent="0" algn="ctr">
              <a:spcBef>
                <a:spcPts val="0"/>
              </a:spcBef>
              <a:spcAft>
                <a:spcPts val="900"/>
              </a:spcAft>
              <a:buNone/>
            </a:pPr>
            <a:r>
              <a:rPr lang="en-CA" sz="1200" i="1" dirty="0"/>
              <a:t>“unmanned air vehicle” means a power-driven aircraft, other than a model aircraft, that is designed to fly without a human operator on board; </a:t>
            </a:r>
            <a:r>
              <a:rPr lang="en-CA" sz="1200" i="1" dirty="0" smtClean="0"/>
              <a:t>(</a:t>
            </a:r>
            <a:r>
              <a:rPr lang="fr-CA" sz="1200" i="1" dirty="0" smtClean="0"/>
              <a:t>véhicule aérien non habité</a:t>
            </a:r>
            <a:r>
              <a:rPr lang="en-CA" sz="1200" i="1" dirty="0" smtClean="0"/>
              <a:t>)</a:t>
            </a:r>
            <a:endParaRPr lang="en-CA" sz="1200" i="1" dirty="0"/>
          </a:p>
          <a:p>
            <a:pPr>
              <a:spcBef>
                <a:spcPts val="0"/>
              </a:spcBef>
              <a:spcAft>
                <a:spcPts val="900"/>
              </a:spcAft>
              <a:buFont typeface="Wingdings" panose="05000000000000000000" pitchFamily="2" charset="2"/>
              <a:buChar char="Ø"/>
            </a:pPr>
            <a:endParaRPr lang="en-CA" sz="1400" i="1" dirty="0" smtClean="0">
              <a:latin typeface="Arial" pitchFamily="34" charset="0"/>
              <a:cs typeface="Arial" pitchFamily="34" charset="0"/>
            </a:endParaRPr>
          </a:p>
          <a:p>
            <a:pPr>
              <a:spcBef>
                <a:spcPts val="0"/>
              </a:spcBef>
              <a:spcAft>
                <a:spcPts val="900"/>
              </a:spcAft>
              <a:buFont typeface="Wingdings" panose="05000000000000000000" pitchFamily="2" charset="2"/>
              <a:buChar char="Ø"/>
            </a:pPr>
            <a:r>
              <a:rPr lang="en-CA" sz="1400" i="1" dirty="0" smtClean="0">
                <a:latin typeface="Arial" pitchFamily="34" charset="0"/>
                <a:cs typeface="Arial" pitchFamily="34" charset="0"/>
              </a:rPr>
              <a:t>Model Aircraft are also explicitly defined:</a:t>
            </a:r>
          </a:p>
          <a:p>
            <a:pPr marL="0" indent="0" algn="ctr">
              <a:spcBef>
                <a:spcPts val="0"/>
              </a:spcBef>
              <a:spcAft>
                <a:spcPts val="900"/>
              </a:spcAft>
              <a:buNone/>
            </a:pPr>
            <a:r>
              <a:rPr lang="en-CA" sz="1200" i="1" dirty="0"/>
              <a:t>“model aircraft” means an aircraft, the total weight of which does not exceed 35 kg (77.2 pounds), that is mechanically driven or launched into flight for recreational purposes and that is not designed to carry persons or other living creatures; </a:t>
            </a:r>
            <a:r>
              <a:rPr lang="en-CA" sz="1200" i="1" dirty="0" smtClean="0"/>
              <a:t>(</a:t>
            </a:r>
            <a:r>
              <a:rPr lang="fr-CA" sz="1200" i="1" dirty="0" smtClean="0"/>
              <a:t>modèle réduit d’aéronef</a:t>
            </a:r>
            <a:r>
              <a:rPr lang="en-CA" sz="1200" i="1" dirty="0" smtClean="0"/>
              <a:t>)</a:t>
            </a:r>
          </a:p>
          <a:p>
            <a:pPr marL="0" indent="0" algn="ctr">
              <a:spcBef>
                <a:spcPts val="0"/>
              </a:spcBef>
              <a:spcAft>
                <a:spcPts val="900"/>
              </a:spcAft>
              <a:buNone/>
            </a:pPr>
            <a:endParaRPr lang="en-CA" sz="1200" i="1" dirty="0"/>
          </a:p>
          <a:p>
            <a:pPr>
              <a:spcBef>
                <a:spcPts val="0"/>
              </a:spcBef>
              <a:spcAft>
                <a:spcPts val="900"/>
              </a:spcAft>
              <a:buFont typeface="Wingdings" panose="05000000000000000000" pitchFamily="2" charset="2"/>
              <a:buChar char="Ø"/>
            </a:pPr>
            <a:r>
              <a:rPr lang="en-CA" sz="1400" i="1" dirty="0" smtClean="0">
                <a:latin typeface="Arial" pitchFamily="34" charset="0"/>
                <a:cs typeface="Arial" pitchFamily="34" charset="0"/>
              </a:rPr>
              <a:t>And the means of authorizing </a:t>
            </a:r>
            <a:r>
              <a:rPr lang="en-CA" sz="1400" i="1" dirty="0">
                <a:latin typeface="Arial" pitchFamily="34" charset="0"/>
                <a:cs typeface="Arial" pitchFamily="34" charset="0"/>
              </a:rPr>
              <a:t>a UAV operation is also very clear:</a:t>
            </a:r>
          </a:p>
          <a:p>
            <a:pPr marL="180975" indent="0">
              <a:buNone/>
            </a:pPr>
            <a:r>
              <a:rPr lang="en-CA" sz="1200" b="1" i="1" dirty="0"/>
              <a:t>Unmanned Air Vehicles</a:t>
            </a:r>
          </a:p>
          <a:p>
            <a:pPr marL="180975" indent="0">
              <a:buNone/>
            </a:pPr>
            <a:r>
              <a:rPr lang="en-CA" sz="1200" b="1" i="1" dirty="0"/>
              <a:t>602.41</a:t>
            </a:r>
            <a:r>
              <a:rPr lang="en-CA" sz="1200" i="1" dirty="0"/>
              <a:t> No person shall operate an unmanned air vehicle in flight except in accordance with a special flight operations certificate </a:t>
            </a:r>
            <a:r>
              <a:rPr lang="en-CA" sz="1200" i="1" dirty="0" smtClean="0"/>
              <a:t> (SFOC) or </a:t>
            </a:r>
            <a:r>
              <a:rPr lang="en-CA" sz="1200" i="1" dirty="0"/>
              <a:t>an air operator </a:t>
            </a:r>
            <a:r>
              <a:rPr lang="en-CA" sz="1200" i="1" dirty="0" smtClean="0"/>
              <a:t>certificate</a:t>
            </a:r>
            <a:r>
              <a:rPr lang="en-CA" sz="1300" i="1" dirty="0"/>
              <a:t>. </a:t>
            </a:r>
          </a:p>
        </p:txBody>
      </p:sp>
      <p:sp>
        <p:nvSpPr>
          <p:cNvPr id="5" name="Rounded Rectangle 4"/>
          <p:cNvSpPr/>
          <p:nvPr/>
        </p:nvSpPr>
        <p:spPr>
          <a:xfrm>
            <a:off x="582312" y="2724150"/>
            <a:ext cx="6127098" cy="60520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605172" y="3837015"/>
            <a:ext cx="6104238" cy="681407"/>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ounded Rectangle 3"/>
          <p:cNvSpPr/>
          <p:nvPr/>
        </p:nvSpPr>
        <p:spPr>
          <a:xfrm>
            <a:off x="593742" y="1833193"/>
            <a:ext cx="6104238" cy="462332"/>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582312" y="133350"/>
            <a:ext cx="6172200" cy="857250"/>
          </a:xfrm>
        </p:spPr>
        <p:txBody>
          <a:bodyPr>
            <a:normAutofit/>
          </a:bodyPr>
          <a:lstStyle/>
          <a:p>
            <a:r>
              <a:rPr lang="en-CA" sz="2175" b="1" dirty="0" smtClean="0">
                <a:solidFill>
                  <a:schemeClr val="accent1"/>
                </a:solidFill>
                <a:latin typeface="Arial" pitchFamily="34" charset="0"/>
                <a:cs typeface="Arial" pitchFamily="34" charset="0"/>
              </a:rPr>
              <a:t>UAS </a:t>
            </a:r>
            <a:r>
              <a:rPr lang="en-CA" sz="2100" b="1" dirty="0" smtClean="0">
                <a:solidFill>
                  <a:schemeClr val="accent1"/>
                </a:solidFill>
                <a:latin typeface="Arial" pitchFamily="34" charset="0"/>
                <a:cs typeface="Arial" pitchFamily="34" charset="0"/>
              </a:rPr>
              <a:t>Regulation in Canada</a:t>
            </a:r>
            <a:r>
              <a:rPr lang="en-CA" sz="2175" b="1" dirty="0" smtClean="0">
                <a:solidFill>
                  <a:schemeClr val="accent1"/>
                </a:solidFill>
                <a:latin typeface="Arial" pitchFamily="34" charset="0"/>
                <a:cs typeface="Arial" pitchFamily="34" charset="0"/>
              </a:rPr>
              <a:t/>
            </a:r>
            <a:br>
              <a:rPr lang="en-CA" sz="2175" b="1" dirty="0" smtClean="0">
                <a:solidFill>
                  <a:schemeClr val="accent1"/>
                </a:solidFill>
                <a:latin typeface="Arial" pitchFamily="34" charset="0"/>
                <a:cs typeface="Arial" pitchFamily="34" charset="0"/>
              </a:rPr>
            </a:br>
            <a:r>
              <a:rPr lang="en-CA" sz="1400" b="1" i="1" dirty="0" smtClean="0">
                <a:solidFill>
                  <a:schemeClr val="accent1"/>
                </a:solidFill>
                <a:latin typeface="Arial" pitchFamily="34" charset="0"/>
                <a:cs typeface="Arial" pitchFamily="34" charset="0"/>
              </a:rPr>
              <a:t>(since 1996….)</a:t>
            </a:r>
            <a:endParaRPr lang="en-CA" sz="1400" b="1"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411456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047750"/>
            <a:ext cx="6172200" cy="2857501"/>
          </a:xfrm>
          <a:prstGeom prst="rect">
            <a:avLst/>
          </a:prstGeom>
        </p:spPr>
        <p:txBody>
          <a:bodyPr/>
          <a:lstStyle/>
          <a:p>
            <a:pPr marL="285750" indent="-285750">
              <a:spcBef>
                <a:spcPts val="0"/>
              </a:spcBef>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Failure to have the proper authorization</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Individual Fine up to $5,000.00</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Company Fine up to $25,000.00</a:t>
            </a:r>
          </a:p>
          <a:p>
            <a:pPr marL="742950" lvl="1" indent="-285750">
              <a:spcAft>
                <a:spcPts val="600"/>
              </a:spcAft>
              <a:buFont typeface="Wingdings" panose="05000000000000000000" pitchFamily="2" charset="2"/>
              <a:buChar char="Ø"/>
            </a:pPr>
            <a:endParaRPr lang="en-CA" sz="1400" i="1" dirty="0">
              <a:solidFill>
                <a:schemeClr val="accent1">
                  <a:lumMod val="75000"/>
                </a:schemeClr>
              </a:solidFill>
              <a:latin typeface="Arial" pitchFamily="34" charset="0"/>
              <a:cs typeface="Arial" pitchFamily="34" charset="0"/>
            </a:endParaRPr>
          </a:p>
          <a:p>
            <a:pPr marL="285750" indent="-285750">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Failure to comply with issued authorization</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Individual Fine up to $3,000.00</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Company Fine up to $15,000.00</a:t>
            </a:r>
          </a:p>
          <a:p>
            <a:pPr marL="742950" lvl="1" indent="-285750">
              <a:spcAft>
                <a:spcPts val="600"/>
              </a:spcAft>
              <a:buFont typeface="Wingdings" panose="05000000000000000000" pitchFamily="2" charset="2"/>
              <a:buChar char="Ø"/>
            </a:pPr>
            <a:endParaRPr lang="en-CA" sz="1400" i="1" dirty="0">
              <a:solidFill>
                <a:schemeClr val="accent1">
                  <a:lumMod val="75000"/>
                </a:schemeClr>
              </a:solidFill>
              <a:latin typeface="Arial" pitchFamily="34" charset="0"/>
              <a:cs typeface="Arial" pitchFamily="34" charset="0"/>
            </a:endParaRPr>
          </a:p>
          <a:p>
            <a:pPr marL="285750" indent="-285750">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Unauthorized Operation within a restricted area</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Individual Fine up to $25,000.00 and up to 18 months in jail!</a:t>
            </a:r>
          </a:p>
          <a:p>
            <a:pPr marL="742950" lvl="1" indent="-285750">
              <a:spcAft>
                <a:spcPts val="600"/>
              </a:spcAft>
              <a:buFont typeface="Wingdings" panose="05000000000000000000" pitchFamily="2" charset="2"/>
              <a:buChar char="Ø"/>
            </a:pPr>
            <a:endParaRPr lang="en-CA" sz="1400" i="1" dirty="0">
              <a:solidFill>
                <a:schemeClr val="accent1">
                  <a:lumMod val="75000"/>
                </a:schemeClr>
              </a:solidFill>
              <a:latin typeface="Arial" pitchFamily="34" charset="0"/>
              <a:cs typeface="Arial" pitchFamily="34" charset="0"/>
            </a:endParaRPr>
          </a:p>
          <a:p>
            <a:pPr marL="285750" indent="-285750">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Hazardous operation of a model aircraft </a:t>
            </a:r>
            <a:r>
              <a:rPr lang="en-CA" sz="1400" i="1" dirty="0" smtClean="0">
                <a:solidFill>
                  <a:schemeClr val="accent1">
                    <a:lumMod val="75000"/>
                  </a:schemeClr>
                </a:solidFill>
                <a:latin typeface="Arial" pitchFamily="34" charset="0"/>
                <a:cs typeface="Arial" pitchFamily="34" charset="0"/>
              </a:rPr>
              <a:t>– penalties as defined in court!</a:t>
            </a:r>
          </a:p>
        </p:txBody>
      </p:sp>
      <p:sp>
        <p:nvSpPr>
          <p:cNvPr id="3" name="Title 1"/>
          <p:cNvSpPr txBox="1">
            <a:spLocks/>
          </p:cNvSpPr>
          <p:nvPr/>
        </p:nvSpPr>
        <p:spPr>
          <a:xfrm>
            <a:off x="990600" y="209550"/>
            <a:ext cx="5372099" cy="628649"/>
          </a:xfrm>
          <a:prstGeom prst="rect">
            <a:avLst/>
          </a:prstGeom>
        </p:spPr>
        <p:txBody>
          <a:bodyPr/>
          <a:lstStyle/>
          <a:p>
            <a:pPr algn="ctr" eaLnBrk="0" hangingPunct="0">
              <a:defRPr/>
            </a:pPr>
            <a:r>
              <a:rPr lang="en-US" sz="2100" b="1" dirty="0" smtClean="0">
                <a:solidFill>
                  <a:schemeClr val="accent1"/>
                </a:solidFill>
                <a:latin typeface="Arial" pitchFamily="34" charset="0"/>
                <a:ea typeface="+mj-ea"/>
                <a:cs typeface="Arial" pitchFamily="34" charset="0"/>
              </a:rPr>
              <a:t>First, the Bad News…</a:t>
            </a:r>
            <a:endParaRPr lang="en-CA" sz="2100" b="1" dirty="0">
              <a:solidFill>
                <a:schemeClr val="accent1"/>
              </a:solidFill>
              <a:latin typeface="Arial" pitchFamily="34" charset="0"/>
              <a:ea typeface="+mj-ea"/>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814881"/>
            <a:ext cx="1333499" cy="2666998"/>
          </a:xfrm>
          <a:prstGeom prst="rect">
            <a:avLst/>
          </a:prstGeom>
        </p:spPr>
      </p:pic>
    </p:spTree>
    <p:extLst>
      <p:ext uri="{BB962C8B-B14F-4D97-AF65-F5344CB8AC3E}">
        <p14:creationId xmlns:p14="http://schemas.microsoft.com/office/powerpoint/2010/main" val="1402360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971550"/>
            <a:ext cx="4267200" cy="2857501"/>
          </a:xfrm>
          <a:prstGeom prst="rect">
            <a:avLst/>
          </a:prstGeom>
        </p:spPr>
        <p:txBody>
          <a:bodyPr/>
          <a:lstStyle/>
          <a:p>
            <a:pPr marL="285750" indent="-285750">
              <a:spcBef>
                <a:spcPts val="0"/>
              </a:spcBef>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Model Aviation</a:t>
            </a:r>
          </a:p>
          <a:p>
            <a:pPr marL="742950" lvl="1" indent="-285750">
              <a:spcAft>
                <a:spcPts val="600"/>
              </a:spcAft>
              <a:buFont typeface="Wingdings" panose="05000000000000000000" pitchFamily="2" charset="2"/>
              <a:buChar char="Ø"/>
            </a:pPr>
            <a:r>
              <a:rPr lang="en-CA" sz="1400" i="1" dirty="0">
                <a:solidFill>
                  <a:schemeClr val="accent1">
                    <a:lumMod val="75000"/>
                  </a:schemeClr>
                </a:solidFill>
                <a:latin typeface="Arial" pitchFamily="34" charset="0"/>
                <a:cs typeface="Arial" pitchFamily="34" charset="0"/>
              </a:rPr>
              <a:t>F</a:t>
            </a:r>
            <a:r>
              <a:rPr lang="en-CA" sz="1400" i="1" dirty="0" smtClean="0">
                <a:solidFill>
                  <a:schemeClr val="accent1">
                    <a:lumMod val="75000"/>
                  </a:schemeClr>
                </a:solidFill>
                <a:latin typeface="Arial" pitchFamily="34" charset="0"/>
                <a:cs typeface="Arial" pitchFamily="34" charset="0"/>
              </a:rPr>
              <a:t>or “recreational purposes” only – all you get is a smile!</a:t>
            </a:r>
          </a:p>
          <a:p>
            <a:pPr marL="285750" indent="-285750">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TC issued Guidelines</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Under 35 Kg</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Kept within Visual Line of Sight (VLOS)</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Respecting the privacy of others</a:t>
            </a:r>
          </a:p>
          <a:p>
            <a:pPr marL="742950" lvl="1" indent="-285750">
              <a:spcAft>
                <a:spcPts val="600"/>
              </a:spcAft>
              <a:buFont typeface="Wingdings" panose="05000000000000000000" pitchFamily="2" charset="2"/>
              <a:buChar char="Ø"/>
            </a:pPr>
            <a:r>
              <a:rPr lang="en-CA" sz="1400" i="1" dirty="0" smtClean="0">
                <a:solidFill>
                  <a:schemeClr val="accent1">
                    <a:lumMod val="75000"/>
                  </a:schemeClr>
                </a:solidFill>
                <a:latin typeface="Arial" pitchFamily="34" charset="0"/>
                <a:cs typeface="Arial" pitchFamily="34" charset="0"/>
              </a:rPr>
              <a:t>And specifically:</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within 9 km of an airport, heliport or aerodrome</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higher than 90 m above ground level</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within 150 m of people / buildings / vehicles</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near populated areas (beaches, sporting events, etc.)</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near moving vehicles, not distracting to drivers</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within restricted airspace</a:t>
            </a:r>
          </a:p>
          <a:p>
            <a:pPr marL="1200150" lvl="2" indent="-285750">
              <a:buFont typeface="Wingdings" panose="05000000000000000000" pitchFamily="2" charset="2"/>
              <a:buChar char="Ø"/>
            </a:pPr>
            <a:r>
              <a:rPr lang="en-CA" sz="1050" i="1" dirty="0" smtClean="0">
                <a:solidFill>
                  <a:schemeClr val="accent1">
                    <a:lumMod val="75000"/>
                  </a:schemeClr>
                </a:solidFill>
                <a:latin typeface="Arial" pitchFamily="34" charset="0"/>
                <a:cs typeface="Arial" pitchFamily="34" charset="0"/>
              </a:rPr>
              <a:t>Not interfering with first responders.</a:t>
            </a:r>
          </a:p>
        </p:txBody>
      </p:sp>
      <p:sp>
        <p:nvSpPr>
          <p:cNvPr id="3" name="Title 1"/>
          <p:cNvSpPr txBox="1">
            <a:spLocks/>
          </p:cNvSpPr>
          <p:nvPr/>
        </p:nvSpPr>
        <p:spPr>
          <a:xfrm>
            <a:off x="990600" y="209550"/>
            <a:ext cx="5372099" cy="628649"/>
          </a:xfrm>
          <a:prstGeom prst="rect">
            <a:avLst/>
          </a:prstGeom>
        </p:spPr>
        <p:txBody>
          <a:bodyPr/>
          <a:lstStyle/>
          <a:p>
            <a:pPr algn="ctr" eaLnBrk="0" hangingPunct="0">
              <a:defRPr/>
            </a:pPr>
            <a:r>
              <a:rPr lang="en-US" sz="2100" b="1" dirty="0" smtClean="0">
                <a:solidFill>
                  <a:schemeClr val="accent1"/>
                </a:solidFill>
                <a:latin typeface="Arial" pitchFamily="34" charset="0"/>
                <a:ea typeface="+mj-ea"/>
                <a:cs typeface="Arial" pitchFamily="34" charset="0"/>
              </a:rPr>
              <a:t>Three Paths to </a:t>
            </a:r>
          </a:p>
          <a:p>
            <a:pPr algn="ctr" eaLnBrk="0" hangingPunct="0">
              <a:defRPr/>
            </a:pPr>
            <a:r>
              <a:rPr lang="en-US" sz="2100" b="1" dirty="0" smtClean="0">
                <a:solidFill>
                  <a:schemeClr val="accent1"/>
                </a:solidFill>
                <a:latin typeface="Arial" pitchFamily="34" charset="0"/>
                <a:ea typeface="+mj-ea"/>
                <a:cs typeface="Arial" pitchFamily="34" charset="0"/>
              </a:rPr>
              <a:t>UAS Operation - 1</a:t>
            </a:r>
            <a:endParaRPr lang="en-CA" sz="2100" b="1" dirty="0">
              <a:solidFill>
                <a:schemeClr val="accent1"/>
              </a:solidFill>
              <a:latin typeface="Arial" pitchFamily="34" charset="0"/>
              <a:ea typeface="+mj-ea"/>
              <a:cs typeface="Arial"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8000" t="6843" r="18000" b="7614"/>
          <a:stretch/>
        </p:blipFill>
        <p:spPr>
          <a:xfrm>
            <a:off x="4572000" y="1047749"/>
            <a:ext cx="2209800" cy="3429001"/>
          </a:xfrm>
          <a:prstGeom prst="rect">
            <a:avLst/>
          </a:prstGeom>
        </p:spPr>
      </p:pic>
    </p:spTree>
    <p:extLst>
      <p:ext uri="{BB962C8B-B14F-4D97-AF65-F5344CB8AC3E}">
        <p14:creationId xmlns:p14="http://schemas.microsoft.com/office/powerpoint/2010/main" val="2737045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047750"/>
            <a:ext cx="4267200" cy="2857501"/>
          </a:xfrm>
          <a:prstGeom prst="rect">
            <a:avLst/>
          </a:prstGeom>
        </p:spPr>
        <p:txBody>
          <a:bodyPr/>
          <a:lstStyle/>
          <a:p>
            <a:pPr marL="285750" indent="-285750">
              <a:spcBef>
                <a:spcPts val="0"/>
              </a:spcBef>
              <a:spcAft>
                <a:spcPts val="600"/>
              </a:spcAft>
              <a:buFont typeface="Wingdings" panose="05000000000000000000" pitchFamily="2" charset="2"/>
              <a:buChar char="Ø"/>
            </a:pPr>
            <a:r>
              <a:rPr lang="en-CA" sz="1400" b="1" i="1" u="sng" dirty="0" smtClean="0">
                <a:solidFill>
                  <a:schemeClr val="accent1">
                    <a:lumMod val="75000"/>
                  </a:schemeClr>
                </a:solidFill>
                <a:latin typeface="Arial" pitchFamily="34" charset="0"/>
                <a:cs typeface="Arial" pitchFamily="34" charset="0"/>
              </a:rPr>
              <a:t>Special Flight Operating Certificate (SFOC) </a:t>
            </a:r>
          </a:p>
          <a:p>
            <a:pPr marL="742950" lvl="1" indent="-285750">
              <a:spcAft>
                <a:spcPts val="600"/>
              </a:spcAft>
              <a:buFont typeface="Wingdings" panose="05000000000000000000" pitchFamily="2" charset="2"/>
              <a:buChar char="Ø"/>
            </a:pPr>
            <a:r>
              <a:rPr lang="en-CA" sz="1200" i="1" dirty="0" smtClean="0">
                <a:solidFill>
                  <a:schemeClr val="accent1">
                    <a:lumMod val="75000"/>
                  </a:schemeClr>
                </a:solidFill>
                <a:latin typeface="Arial" pitchFamily="34" charset="0"/>
                <a:cs typeface="Arial" pitchFamily="34" charset="0"/>
              </a:rPr>
              <a:t>No size limit, although smaller = easier</a:t>
            </a:r>
          </a:p>
          <a:p>
            <a:pPr marL="742950" lvl="1" indent="-285750">
              <a:spcAft>
                <a:spcPts val="600"/>
              </a:spcAft>
              <a:buFont typeface="Wingdings" panose="05000000000000000000" pitchFamily="2" charset="2"/>
              <a:buChar char="Ø"/>
            </a:pPr>
            <a:r>
              <a:rPr lang="en-CA" sz="1200" i="1" dirty="0" smtClean="0">
                <a:solidFill>
                  <a:schemeClr val="accent1">
                    <a:lumMod val="75000"/>
                  </a:schemeClr>
                </a:solidFill>
                <a:latin typeface="Arial" pitchFamily="34" charset="0"/>
                <a:cs typeface="Arial" pitchFamily="34" charset="0"/>
              </a:rPr>
              <a:t>Issued by Transport Canada Regional Inspectors</a:t>
            </a:r>
          </a:p>
          <a:p>
            <a:pPr marL="742950" lvl="1" indent="-285750">
              <a:spcAft>
                <a:spcPts val="600"/>
              </a:spcAft>
              <a:buFont typeface="Wingdings" panose="05000000000000000000" pitchFamily="2" charset="2"/>
              <a:buChar char="Ø"/>
            </a:pPr>
            <a:r>
              <a:rPr lang="en-CA" sz="1200" i="1" dirty="0">
                <a:solidFill>
                  <a:schemeClr val="accent1">
                    <a:lumMod val="75000"/>
                  </a:schemeClr>
                </a:solidFill>
                <a:latin typeface="Arial" pitchFamily="34" charset="0"/>
                <a:cs typeface="Arial" pitchFamily="34" charset="0"/>
              </a:rPr>
              <a:t>Application basically </a:t>
            </a:r>
            <a:r>
              <a:rPr lang="en-CA" sz="1200" i="1" dirty="0" smtClean="0">
                <a:solidFill>
                  <a:schemeClr val="accent1">
                    <a:lumMod val="75000"/>
                  </a:schemeClr>
                </a:solidFill>
                <a:latin typeface="Arial" pitchFamily="34" charset="0"/>
                <a:cs typeface="Arial" pitchFamily="34" charset="0"/>
              </a:rPr>
              <a:t>describes </a:t>
            </a:r>
            <a:r>
              <a:rPr lang="en-CA" sz="1200" i="1" dirty="0">
                <a:solidFill>
                  <a:schemeClr val="accent1">
                    <a:lumMod val="75000"/>
                  </a:schemeClr>
                </a:solidFill>
                <a:latin typeface="Arial" pitchFamily="34" charset="0"/>
                <a:cs typeface="Arial" pitchFamily="34" charset="0"/>
              </a:rPr>
              <a:t>the risks of the operation and how each is being </a:t>
            </a:r>
            <a:r>
              <a:rPr lang="en-CA" sz="1200" i="1" dirty="0" smtClean="0">
                <a:solidFill>
                  <a:schemeClr val="accent1">
                    <a:lumMod val="75000"/>
                  </a:schemeClr>
                </a:solidFill>
                <a:latin typeface="Arial" pitchFamily="34" charset="0"/>
                <a:cs typeface="Arial" pitchFamily="34" charset="0"/>
              </a:rPr>
              <a:t>addressed                                      (BVLOS is considered a big risk!)</a:t>
            </a:r>
            <a:endParaRPr lang="en-CA" sz="1200" i="1" dirty="0">
              <a:solidFill>
                <a:schemeClr val="accent1">
                  <a:lumMod val="75000"/>
                </a:schemeClr>
              </a:solidFill>
              <a:latin typeface="Arial" pitchFamily="34" charset="0"/>
              <a:cs typeface="Arial" pitchFamily="34" charset="0"/>
            </a:endParaRPr>
          </a:p>
          <a:p>
            <a:pPr marL="742950" lvl="1" indent="-285750">
              <a:spcAft>
                <a:spcPts val="600"/>
              </a:spcAft>
              <a:buFont typeface="Wingdings" panose="05000000000000000000" pitchFamily="2" charset="2"/>
              <a:buChar char="Ø"/>
            </a:pPr>
            <a:r>
              <a:rPr lang="en-CA" sz="1200" i="1" dirty="0" smtClean="0">
                <a:solidFill>
                  <a:schemeClr val="accent1">
                    <a:lumMod val="75000"/>
                  </a:schemeClr>
                </a:solidFill>
                <a:latin typeface="Arial" pitchFamily="34" charset="0"/>
                <a:cs typeface="Arial" pitchFamily="34" charset="0"/>
              </a:rPr>
              <a:t>Approval based on “acceptable risk management” by operator</a:t>
            </a:r>
          </a:p>
          <a:p>
            <a:pPr marL="742950" lvl="1" indent="-285750">
              <a:spcAft>
                <a:spcPts val="600"/>
              </a:spcAft>
              <a:buFont typeface="Wingdings" panose="05000000000000000000" pitchFamily="2" charset="2"/>
              <a:buChar char="Ø"/>
            </a:pPr>
            <a:r>
              <a:rPr lang="en-CA" sz="1200" i="1" dirty="0" smtClean="0">
                <a:solidFill>
                  <a:schemeClr val="accent1">
                    <a:lumMod val="75000"/>
                  </a:schemeClr>
                </a:solidFill>
                <a:latin typeface="Arial" pitchFamily="34" charset="0"/>
                <a:cs typeface="Arial" pitchFamily="34" charset="0"/>
              </a:rPr>
              <a:t>May be for an individual site, date and flight or a “blanket” operation</a:t>
            </a:r>
          </a:p>
          <a:p>
            <a:pPr marL="742950" lvl="1" indent="-285750">
              <a:spcAft>
                <a:spcPts val="600"/>
              </a:spcAft>
              <a:buFont typeface="Wingdings" panose="05000000000000000000" pitchFamily="2" charset="2"/>
              <a:buChar char="Ø"/>
            </a:pPr>
            <a:r>
              <a:rPr lang="en-CA" sz="1200" i="1" dirty="0" smtClean="0">
                <a:solidFill>
                  <a:schemeClr val="accent1">
                    <a:lumMod val="75000"/>
                  </a:schemeClr>
                </a:solidFill>
                <a:latin typeface="Arial" pitchFamily="34" charset="0"/>
                <a:cs typeface="Arial" pitchFamily="34" charset="0"/>
              </a:rPr>
              <a:t>Includes operations for “hire and reward”</a:t>
            </a:r>
          </a:p>
          <a:p>
            <a:pPr marL="742950" lvl="1" indent="-285750">
              <a:spcAft>
                <a:spcPts val="600"/>
              </a:spcAft>
              <a:buFont typeface="Wingdings" panose="05000000000000000000" pitchFamily="2" charset="2"/>
              <a:buChar char="Ø"/>
            </a:pPr>
            <a:r>
              <a:rPr lang="en-CA" sz="1200" i="1" dirty="0" smtClean="0">
                <a:solidFill>
                  <a:schemeClr val="accent1">
                    <a:lumMod val="75000"/>
                  </a:schemeClr>
                </a:solidFill>
                <a:latin typeface="Arial" pitchFamily="34" charset="0"/>
                <a:cs typeface="Arial" pitchFamily="34" charset="0"/>
              </a:rPr>
              <a:t>Applications based on TC Staff Instruction SI-623-001, issued 2014-11-19 (available to the public!)</a:t>
            </a:r>
          </a:p>
        </p:txBody>
      </p:sp>
      <p:sp>
        <p:nvSpPr>
          <p:cNvPr id="3" name="Title 1"/>
          <p:cNvSpPr txBox="1">
            <a:spLocks/>
          </p:cNvSpPr>
          <p:nvPr/>
        </p:nvSpPr>
        <p:spPr>
          <a:xfrm>
            <a:off x="990600" y="209550"/>
            <a:ext cx="5372099" cy="628649"/>
          </a:xfrm>
          <a:prstGeom prst="rect">
            <a:avLst/>
          </a:prstGeom>
        </p:spPr>
        <p:txBody>
          <a:bodyPr/>
          <a:lstStyle/>
          <a:p>
            <a:pPr algn="ctr" eaLnBrk="0" hangingPunct="0">
              <a:defRPr/>
            </a:pPr>
            <a:r>
              <a:rPr lang="en-US" sz="2100" b="1" dirty="0" smtClean="0">
                <a:solidFill>
                  <a:schemeClr val="accent1"/>
                </a:solidFill>
                <a:latin typeface="Arial" pitchFamily="34" charset="0"/>
                <a:ea typeface="+mj-ea"/>
                <a:cs typeface="Arial" pitchFamily="34" charset="0"/>
              </a:rPr>
              <a:t>Three Paths to </a:t>
            </a:r>
          </a:p>
          <a:p>
            <a:pPr algn="ctr" eaLnBrk="0" hangingPunct="0">
              <a:defRPr/>
            </a:pPr>
            <a:r>
              <a:rPr lang="en-US" sz="2100" b="1" dirty="0" smtClean="0">
                <a:solidFill>
                  <a:schemeClr val="accent1"/>
                </a:solidFill>
                <a:latin typeface="Arial" pitchFamily="34" charset="0"/>
                <a:ea typeface="+mj-ea"/>
                <a:cs typeface="Arial" pitchFamily="34" charset="0"/>
              </a:rPr>
              <a:t>UAS Operation - 2</a:t>
            </a:r>
            <a:endParaRPr lang="en-CA" sz="2100" b="1" dirty="0">
              <a:solidFill>
                <a:schemeClr val="accent1"/>
              </a:solidFill>
              <a:latin typeface="Arial" pitchFamily="34" charset="0"/>
              <a:ea typeface="+mj-ea"/>
              <a:cs typeface="Arial" pitchFamily="34" charset="0"/>
            </a:endParaRPr>
          </a:p>
        </p:txBody>
      </p:sp>
      <p:pic>
        <p:nvPicPr>
          <p:cNvPr id="4" name="Picture 3"/>
          <p:cNvPicPr>
            <a:picLocks noChangeAspect="1"/>
          </p:cNvPicPr>
          <p:nvPr/>
        </p:nvPicPr>
        <p:blipFill>
          <a:blip r:embed="rId3"/>
          <a:stretch>
            <a:fillRect/>
          </a:stretch>
        </p:blipFill>
        <p:spPr>
          <a:xfrm>
            <a:off x="4495801" y="1200150"/>
            <a:ext cx="2362200" cy="3428999"/>
          </a:xfrm>
          <a:prstGeom prst="rect">
            <a:avLst/>
          </a:prstGeom>
        </p:spPr>
      </p:pic>
    </p:spTree>
    <p:extLst>
      <p:ext uri="{BB962C8B-B14F-4D97-AF65-F5344CB8AC3E}">
        <p14:creationId xmlns:p14="http://schemas.microsoft.com/office/powerpoint/2010/main" val="3666644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defRPr/>
            </a:pPr>
            <a:r>
              <a:rPr lang="en-US" sz="2400" b="1" dirty="0">
                <a:solidFill>
                  <a:schemeClr val="accent1"/>
                </a:solidFill>
                <a:latin typeface="Arial" pitchFamily="34" charset="0"/>
                <a:cs typeface="Arial" pitchFamily="34" charset="0"/>
              </a:rPr>
              <a:t>Three Paths to </a:t>
            </a:r>
            <a:r>
              <a:rPr lang="en-US" sz="2400" b="1" dirty="0" smtClean="0">
                <a:solidFill>
                  <a:schemeClr val="accent1"/>
                </a:solidFill>
                <a:latin typeface="Arial" pitchFamily="34" charset="0"/>
                <a:cs typeface="Arial" pitchFamily="34" charset="0"/>
              </a:rPr>
              <a:t>UAS </a:t>
            </a:r>
            <a:r>
              <a:rPr lang="en-US" sz="2400" b="1" dirty="0">
                <a:solidFill>
                  <a:schemeClr val="accent1"/>
                </a:solidFill>
                <a:latin typeface="Arial" pitchFamily="34" charset="0"/>
                <a:cs typeface="Arial" pitchFamily="34" charset="0"/>
              </a:rPr>
              <a:t>Operation - </a:t>
            </a:r>
            <a:r>
              <a:rPr lang="en-US" sz="2400" b="1" dirty="0" smtClean="0">
                <a:solidFill>
                  <a:schemeClr val="accent1"/>
                </a:solidFill>
                <a:latin typeface="Arial" pitchFamily="34" charset="0"/>
                <a:cs typeface="Arial" pitchFamily="34" charset="0"/>
              </a:rPr>
              <a:t>3</a:t>
            </a:r>
            <a:r>
              <a:rPr lang="en-CA" sz="2400" b="1" dirty="0">
                <a:solidFill>
                  <a:schemeClr val="accent1"/>
                </a:solidFill>
                <a:latin typeface="Arial" pitchFamily="34" charset="0"/>
                <a:cs typeface="Arial" pitchFamily="34" charset="0"/>
              </a:rPr>
              <a:t/>
            </a:r>
            <a:br>
              <a:rPr lang="en-CA" sz="2400" b="1" dirty="0">
                <a:solidFill>
                  <a:schemeClr val="accent1"/>
                </a:solidFill>
                <a:latin typeface="Arial" pitchFamily="34" charset="0"/>
                <a:cs typeface="Arial" pitchFamily="34" charset="0"/>
              </a:rPr>
            </a:br>
            <a:r>
              <a:rPr lang="en-CA" sz="2175" b="1" dirty="0" smtClean="0">
                <a:solidFill>
                  <a:schemeClr val="accent1"/>
                </a:solidFill>
                <a:latin typeface="Arial" pitchFamily="34" charset="0"/>
                <a:cs typeface="Arial" pitchFamily="34" charset="0"/>
              </a:rPr>
              <a:t>Exemptions from SFOC requirement</a:t>
            </a:r>
            <a:endParaRPr lang="en-CA" sz="2175" b="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342900" y="971550"/>
            <a:ext cx="6515100" cy="2590799"/>
          </a:xfrm>
        </p:spPr>
        <p:txBody>
          <a:bodyPr>
            <a:normAutofit/>
          </a:bodyPr>
          <a:lstStyle/>
          <a:p>
            <a:pPr marL="0" indent="0">
              <a:spcBef>
                <a:spcPts val="0"/>
              </a:spcBef>
              <a:spcAft>
                <a:spcPts val="900"/>
              </a:spcAft>
              <a:buNone/>
            </a:pPr>
            <a:r>
              <a:rPr lang="en-CA" sz="1500" dirty="0" smtClean="0">
                <a:latin typeface="Arial" pitchFamily="34" charset="0"/>
                <a:cs typeface="Arial" pitchFamily="34" charset="0"/>
              </a:rPr>
              <a:t>    Key Conditions as of Nov 27, 2014</a:t>
            </a:r>
          </a:p>
          <a:p>
            <a:pPr marL="0" indent="0">
              <a:spcBef>
                <a:spcPts val="0"/>
              </a:spcBef>
              <a:spcAft>
                <a:spcPts val="900"/>
              </a:spcAft>
              <a:buNone/>
            </a:pPr>
            <a:r>
              <a:rPr lang="en-CA" sz="1500" dirty="0">
                <a:latin typeface="Arial" pitchFamily="34" charset="0"/>
                <a:cs typeface="Arial" pitchFamily="34" charset="0"/>
              </a:rPr>
              <a:t> </a:t>
            </a:r>
            <a:endParaRPr lang="en-CA" sz="1500" dirty="0" smtClean="0">
              <a:latin typeface="Arial" pitchFamily="34" charset="0"/>
              <a:cs typeface="Arial" pitchFamily="34" charset="0"/>
            </a:endParaRPr>
          </a:p>
          <a:p>
            <a:pPr marL="0" indent="0">
              <a:spcBef>
                <a:spcPts val="0"/>
              </a:spcBef>
              <a:spcAft>
                <a:spcPts val="900"/>
              </a:spcAft>
              <a:buNone/>
            </a:pPr>
            <a:endParaRPr lang="en-CA" sz="1500" dirty="0" smtClean="0">
              <a:latin typeface="Arial" pitchFamily="34" charset="0"/>
              <a:cs typeface="Arial" pitchFamily="34" charset="0"/>
            </a:endParaRPr>
          </a:p>
        </p:txBody>
      </p:sp>
      <p:graphicFrame>
        <p:nvGraphicFramePr>
          <p:cNvPr id="4" name="Table 3"/>
          <p:cNvGraphicFramePr>
            <a:graphicFrameLocks noGrp="1"/>
          </p:cNvGraphicFramePr>
          <p:nvPr>
            <p:extLst/>
          </p:nvPr>
        </p:nvGraphicFramePr>
        <p:xfrm>
          <a:off x="533400" y="1276350"/>
          <a:ext cx="5943600" cy="3642360"/>
        </p:xfrm>
        <a:graphic>
          <a:graphicData uri="http://schemas.openxmlformats.org/drawingml/2006/table">
            <a:tbl>
              <a:tblPr firstRow="1" bandRow="1">
                <a:tableStyleId>{5C22544A-7EE6-4342-B048-85BDC9FD1C3A}</a:tableStyleId>
              </a:tblPr>
              <a:tblGrid>
                <a:gridCol w="2971800"/>
                <a:gridCol w="2971800"/>
              </a:tblGrid>
              <a:tr h="370840">
                <a:tc>
                  <a:txBody>
                    <a:bodyPr/>
                    <a:lstStyle/>
                    <a:p>
                      <a:pPr algn="ctr"/>
                      <a:r>
                        <a:rPr lang="en-CA" sz="1100" dirty="0" smtClean="0">
                          <a:solidFill>
                            <a:srgbClr val="FFFF00"/>
                          </a:solidFill>
                        </a:rPr>
                        <a:t>“Lowest Risk” Operation</a:t>
                      </a:r>
                    </a:p>
                    <a:p>
                      <a:pPr algn="ctr"/>
                      <a:r>
                        <a:rPr lang="en-CA" sz="1100" dirty="0" smtClean="0">
                          <a:solidFill>
                            <a:srgbClr val="FFFF00"/>
                          </a:solidFill>
                        </a:rPr>
                        <a:t>37 Conditions</a:t>
                      </a:r>
                      <a:endParaRPr lang="en-CA" sz="1100" dirty="0">
                        <a:solidFill>
                          <a:srgbClr val="FFFF00"/>
                        </a:solidFill>
                      </a:endParaRPr>
                    </a:p>
                  </a:txBody>
                  <a:tcPr/>
                </a:tc>
                <a:tc>
                  <a:txBody>
                    <a:bodyPr/>
                    <a:lstStyle/>
                    <a:p>
                      <a:pPr algn="ctr"/>
                      <a:r>
                        <a:rPr lang="en-CA" sz="1100" dirty="0" smtClean="0">
                          <a:solidFill>
                            <a:srgbClr val="FFFF00"/>
                          </a:solidFill>
                        </a:rPr>
                        <a:t>“Minimal Risk” Operation</a:t>
                      </a:r>
                    </a:p>
                    <a:p>
                      <a:pPr algn="ctr"/>
                      <a:r>
                        <a:rPr lang="en-CA" sz="1100" dirty="0" smtClean="0">
                          <a:solidFill>
                            <a:srgbClr val="FFFF00"/>
                          </a:solidFill>
                        </a:rPr>
                        <a:t>58 Conditions</a:t>
                      </a:r>
                      <a:endParaRPr lang="en-CA" sz="1100" dirty="0">
                        <a:solidFill>
                          <a:srgbClr val="FFFF00"/>
                        </a:solidFill>
                      </a:endParaRPr>
                    </a:p>
                  </a:txBody>
                  <a:tcPr/>
                </a:tc>
              </a:tr>
              <a:tr h="238760">
                <a:tc>
                  <a:txBody>
                    <a:bodyPr/>
                    <a:lstStyle/>
                    <a:p>
                      <a:pPr marL="0" algn="l" defTabSz="685800" rtl="0" eaLnBrk="1" latinLnBrk="0" hangingPunct="1"/>
                      <a:r>
                        <a:rPr lang="en-CA" sz="1100" kern="1200" dirty="0" smtClean="0">
                          <a:solidFill>
                            <a:schemeClr val="dk1"/>
                          </a:solidFill>
                          <a:latin typeface="+mn-lt"/>
                          <a:ea typeface="+mn-ea"/>
                          <a:cs typeface="+mn-cs"/>
                        </a:rPr>
                        <a:t>UAS under 2 Kg MTOW</a:t>
                      </a:r>
                      <a:endParaRPr lang="en-CA" sz="1100" kern="1200" dirty="0">
                        <a:solidFill>
                          <a:schemeClr val="dk1"/>
                        </a:solidFill>
                        <a:latin typeface="+mn-lt"/>
                        <a:ea typeface="+mn-ea"/>
                        <a:cs typeface="+mn-cs"/>
                      </a:endParaRPr>
                    </a:p>
                  </a:txBody>
                  <a:tcPr>
                    <a:solidFill>
                      <a:schemeClr val="accent6">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UAS between 2.1 and 25 Kg MTOW</a:t>
                      </a:r>
                    </a:p>
                  </a:txBody>
                  <a:tcPr>
                    <a:solidFill>
                      <a:schemeClr val="accent6">
                        <a:lumMod val="75000"/>
                      </a:schemeClr>
                    </a:solidFill>
                  </a:tcPr>
                </a:tc>
              </a:tr>
              <a:tr h="238760">
                <a:tc>
                  <a:txBody>
                    <a:bodyPr/>
                    <a:lstStyle/>
                    <a:p>
                      <a:r>
                        <a:rPr lang="en-CA" sz="1100" dirty="0" smtClean="0"/>
                        <a:t>Liability</a:t>
                      </a:r>
                      <a:r>
                        <a:rPr lang="en-CA" sz="1100" baseline="0" dirty="0" smtClean="0"/>
                        <a:t> </a:t>
                      </a:r>
                      <a:r>
                        <a:rPr lang="en-CA" sz="1100" dirty="0" smtClean="0"/>
                        <a:t>Insurance</a:t>
                      </a:r>
                      <a:r>
                        <a:rPr lang="en-CA" sz="1100" baseline="0" dirty="0" smtClean="0"/>
                        <a:t> of at least $100K</a:t>
                      </a:r>
                      <a:endParaRPr lang="en-CA" sz="11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Liability</a:t>
                      </a:r>
                      <a:r>
                        <a:rPr lang="en-CA" sz="1100" baseline="0" dirty="0" smtClean="0"/>
                        <a:t> </a:t>
                      </a:r>
                      <a:r>
                        <a:rPr lang="en-CA" sz="1100" dirty="0" smtClean="0"/>
                        <a:t>Insurance</a:t>
                      </a:r>
                      <a:r>
                        <a:rPr lang="en-CA" sz="1100" baseline="0" dirty="0" smtClean="0"/>
                        <a:t> of at least $100K</a:t>
                      </a:r>
                      <a:endParaRPr lang="en-CA" sz="1100" dirty="0" smtClean="0"/>
                    </a:p>
                  </a:txBody>
                  <a:tcPr/>
                </a:tc>
              </a:tr>
              <a:tr h="208280">
                <a:tc>
                  <a:txBody>
                    <a:bodyPr/>
                    <a:lstStyle/>
                    <a:p>
                      <a:r>
                        <a:rPr lang="en-CA" sz="1100" dirty="0" smtClean="0"/>
                        <a:t>Daylight,</a:t>
                      </a:r>
                      <a:r>
                        <a:rPr lang="en-CA" sz="1100" baseline="0" dirty="0" smtClean="0"/>
                        <a:t> Good Weather</a:t>
                      </a:r>
                      <a:endParaRPr lang="en-CA" sz="11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Daylight,</a:t>
                      </a:r>
                      <a:r>
                        <a:rPr lang="en-CA" sz="1100" baseline="0" dirty="0" smtClean="0"/>
                        <a:t> Good Weather</a:t>
                      </a:r>
                      <a:endParaRPr lang="en-CA" sz="1100" dirty="0" smtClean="0"/>
                    </a:p>
                  </a:txBody>
                  <a:tcPr/>
                </a:tc>
              </a:tr>
              <a:tr h="254000">
                <a:tc>
                  <a:txBody>
                    <a:bodyPr/>
                    <a:lstStyle/>
                    <a:p>
                      <a:r>
                        <a:rPr lang="en-CA" sz="1100" dirty="0" smtClean="0"/>
                        <a:t>Continuous,</a:t>
                      </a:r>
                      <a:r>
                        <a:rPr lang="en-CA" sz="1100" baseline="0" dirty="0" smtClean="0"/>
                        <a:t> unaided visual contact</a:t>
                      </a:r>
                      <a:endParaRPr lang="en-CA" sz="11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Continuous,</a:t>
                      </a:r>
                      <a:r>
                        <a:rPr lang="en-CA" sz="1100" baseline="0" dirty="0" smtClean="0"/>
                        <a:t> unaided visual contact</a:t>
                      </a:r>
                      <a:endParaRPr lang="en-CA" sz="1100" dirty="0" smtClean="0"/>
                    </a:p>
                  </a:txBody>
                  <a:tcPr/>
                </a:tc>
              </a:tr>
              <a:tr h="223520">
                <a:tc>
                  <a:txBody>
                    <a:bodyPr/>
                    <a:lstStyle/>
                    <a:p>
                      <a:pPr marL="0" algn="l" defTabSz="685800" rtl="0" eaLnBrk="1" latinLnBrk="0" hangingPunct="1"/>
                      <a:r>
                        <a:rPr lang="en-CA" sz="1100" kern="1200" dirty="0" smtClean="0">
                          <a:solidFill>
                            <a:schemeClr val="dk1"/>
                          </a:solidFill>
                          <a:latin typeface="+mn-lt"/>
                          <a:ea typeface="+mn-ea"/>
                          <a:cs typeface="+mn-cs"/>
                        </a:rPr>
                        <a:t>At or below 300 ft. at all times</a:t>
                      </a:r>
                      <a:endParaRPr lang="en-CA" sz="1100" kern="1200" dirty="0">
                        <a:solidFill>
                          <a:schemeClr val="dk1"/>
                        </a:solidFill>
                        <a:latin typeface="+mn-lt"/>
                        <a:ea typeface="+mn-ea"/>
                        <a:cs typeface="+mn-cs"/>
                      </a:endParaRPr>
                    </a:p>
                  </a:txBody>
                  <a:tcPr>
                    <a:solidFill>
                      <a:schemeClr val="accent6">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At or below 300 ft.</a:t>
                      </a:r>
                      <a:r>
                        <a:rPr lang="en-CA" sz="1100" baseline="0" dirty="0" smtClean="0"/>
                        <a:t> at all times</a:t>
                      </a:r>
                      <a:endParaRPr lang="en-CA" sz="1100" dirty="0" smtClean="0"/>
                    </a:p>
                  </a:txBody>
                  <a:tcPr>
                    <a:solidFill>
                      <a:schemeClr val="accent6">
                        <a:lumMod val="75000"/>
                      </a:schemeClr>
                    </a:solidFill>
                  </a:tcPr>
                </a:tc>
              </a:tr>
              <a:tr h="269240">
                <a:tc>
                  <a:txBody>
                    <a:bodyPr/>
                    <a:lstStyle/>
                    <a:p>
                      <a:r>
                        <a:rPr lang="en-CA" sz="1100" dirty="0" smtClean="0"/>
                        <a:t>Class G airspace</a:t>
                      </a:r>
                      <a:endParaRPr lang="en-CA" sz="11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Class G airspace</a:t>
                      </a:r>
                    </a:p>
                  </a:txBody>
                  <a:tcPr/>
                </a:tc>
              </a:tr>
              <a:tr h="401320">
                <a:tc>
                  <a:txBody>
                    <a:bodyPr/>
                    <a:lstStyle/>
                    <a:p>
                      <a:r>
                        <a:rPr lang="en-CA" sz="1100" dirty="0" smtClean="0"/>
                        <a:t>Not within 5 nm of: Forest Fires, Airports, Built up Areas</a:t>
                      </a:r>
                      <a:endParaRPr lang="en-CA" sz="1100" dirty="0"/>
                    </a:p>
                  </a:txBody>
                  <a:tcPr>
                    <a:solidFill>
                      <a:schemeClr val="accent6">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Not within 5 nm of: Forest Fires, Airports, Built up Areas</a:t>
                      </a:r>
                    </a:p>
                  </a:txBody>
                  <a:tcPr>
                    <a:solidFill>
                      <a:schemeClr val="accent6">
                        <a:lumMod val="75000"/>
                      </a:schemeClr>
                    </a:solidFill>
                  </a:tcPr>
                </a:tc>
              </a:tr>
              <a:tr h="279400">
                <a:tc>
                  <a:txBody>
                    <a:bodyPr/>
                    <a:lstStyle/>
                    <a:p>
                      <a:r>
                        <a:rPr lang="en-CA" sz="1100" dirty="0" smtClean="0"/>
                        <a:t>Not within 100 ft. of people, things</a:t>
                      </a:r>
                      <a:endParaRPr lang="en-CA" sz="11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Not within 500 ft. of people, things</a:t>
                      </a:r>
                    </a:p>
                  </a:txBody>
                  <a:tcPr/>
                </a:tc>
              </a:tr>
              <a:tr h="370840">
                <a:tc>
                  <a:txBody>
                    <a:bodyPr/>
                    <a:lstStyle/>
                    <a:p>
                      <a:r>
                        <a:rPr lang="en-CA" sz="1100" dirty="0" smtClean="0"/>
                        <a:t>Trained</a:t>
                      </a:r>
                      <a:r>
                        <a:rPr lang="en-CA" sz="1100" baseline="0" dirty="0" smtClean="0"/>
                        <a:t> in conformance with TC Guidance Material</a:t>
                      </a:r>
                      <a:endParaRPr lang="en-CA" sz="11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CA" sz="1100" dirty="0" smtClean="0"/>
                        <a:t>Pilot Ground</a:t>
                      </a:r>
                      <a:r>
                        <a:rPr lang="en-CA" sz="1100" baseline="0" dirty="0" smtClean="0"/>
                        <a:t> School training + </a:t>
                      </a:r>
                      <a:r>
                        <a:rPr lang="en-CA" sz="1100" dirty="0" smtClean="0"/>
                        <a:t>Trained</a:t>
                      </a:r>
                      <a:r>
                        <a:rPr lang="en-CA" sz="1100" baseline="0" dirty="0" smtClean="0"/>
                        <a:t> in conformance with TC Guidance Material</a:t>
                      </a:r>
                      <a:endParaRPr lang="en-CA" sz="1100" dirty="0" smtClean="0"/>
                    </a:p>
                  </a:txBody>
                  <a:tcPr/>
                </a:tc>
              </a:tr>
              <a:tr h="259080">
                <a:tc>
                  <a:txBody>
                    <a:bodyPr/>
                    <a:lstStyle/>
                    <a:p>
                      <a:r>
                        <a:rPr lang="en-CA" sz="1100" dirty="0" smtClean="0"/>
                        <a:t>Pilot</a:t>
                      </a:r>
                      <a:r>
                        <a:rPr lang="en-CA" sz="1100" baseline="0" dirty="0" smtClean="0"/>
                        <a:t> must be 18 yr. old (special case for 16-18)</a:t>
                      </a:r>
                      <a:endParaRPr lang="en-CA" sz="1100" dirty="0"/>
                    </a:p>
                  </a:txBody>
                  <a:tcPr/>
                </a:tc>
                <a:tc>
                  <a:txBody>
                    <a:bodyPr/>
                    <a:lstStyle/>
                    <a:p>
                      <a:r>
                        <a:rPr lang="en-CA" sz="1100" dirty="0" smtClean="0"/>
                        <a:t>Pilot</a:t>
                      </a:r>
                      <a:r>
                        <a:rPr lang="en-CA" sz="1100" baseline="0" dirty="0" smtClean="0"/>
                        <a:t> must be 18 yr. old </a:t>
                      </a:r>
                      <a:endParaRPr lang="en-CA" sz="1100" dirty="0"/>
                    </a:p>
                  </a:txBody>
                  <a:tcPr/>
                </a:tc>
              </a:tr>
              <a:tr h="259080">
                <a:tc>
                  <a:txBody>
                    <a:bodyPr/>
                    <a:lstStyle/>
                    <a:p>
                      <a:endParaRPr lang="en-CA" sz="1100" dirty="0"/>
                    </a:p>
                  </a:txBody>
                  <a:tcPr/>
                </a:tc>
                <a:tc>
                  <a:txBody>
                    <a:bodyPr/>
                    <a:lstStyle/>
                    <a:p>
                      <a:r>
                        <a:rPr lang="en-CA" sz="1100" dirty="0" smtClean="0"/>
                        <a:t>Operation Reports via Email to TC</a:t>
                      </a:r>
                      <a:endParaRPr lang="en-CA" sz="1100" dirty="0"/>
                    </a:p>
                  </a:txBody>
                  <a:tcPr>
                    <a:solidFill>
                      <a:schemeClr val="accent6">
                        <a:lumMod val="75000"/>
                      </a:schemeClr>
                    </a:solidFill>
                  </a:tcPr>
                </a:tc>
              </a:tr>
            </a:tbl>
          </a:graphicData>
        </a:graphic>
      </p:graphicFrame>
    </p:spTree>
    <p:extLst>
      <p:ext uri="{BB962C8B-B14F-4D97-AF65-F5344CB8AC3E}">
        <p14:creationId xmlns:p14="http://schemas.microsoft.com/office/powerpoint/2010/main" val="568004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047750"/>
            <a:ext cx="6172200" cy="2857501"/>
          </a:xfrm>
          <a:prstGeom prst="rect">
            <a:avLst/>
          </a:prstGeom>
        </p:spPr>
        <p:txBody>
          <a:bodyPr/>
          <a:lstStyle/>
          <a:p>
            <a:pPr marL="285750" indent="-285750">
              <a:spcBef>
                <a:spcPts val="0"/>
              </a:spcBef>
              <a:spcAft>
                <a:spcPts val="600"/>
              </a:spcAft>
              <a:buFont typeface="Wingdings" panose="05000000000000000000" pitchFamily="2" charset="2"/>
              <a:buChar char="Ø"/>
            </a:pPr>
            <a:r>
              <a:rPr lang="en-CA" sz="1400" b="1" i="1" dirty="0" smtClean="0">
                <a:latin typeface="Arial" pitchFamily="34" charset="0"/>
                <a:cs typeface="Arial" pitchFamily="34" charset="0"/>
              </a:rPr>
              <a:t>Transport Canada Web site:  </a:t>
            </a:r>
            <a:r>
              <a:rPr lang="en-CA" sz="1400" b="1" i="1" u="sng" dirty="0" smtClean="0">
                <a:latin typeface="Arial" pitchFamily="34" charset="0"/>
                <a:cs typeface="Arial" pitchFamily="34" charset="0"/>
              </a:rPr>
              <a:t>tc.gc.ca/</a:t>
            </a:r>
            <a:r>
              <a:rPr lang="en-CA" sz="1400" b="1" i="1" u="sng" dirty="0" err="1" smtClean="0">
                <a:latin typeface="Arial" pitchFamily="34" charset="0"/>
                <a:cs typeface="Arial" pitchFamily="34" charset="0"/>
              </a:rPr>
              <a:t>safetyfirst</a:t>
            </a: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a:latin typeface="Arial" pitchFamily="34" charset="0"/>
              <a:cs typeface="Arial" pitchFamily="34" charset="0"/>
            </a:endParaRPr>
          </a:p>
          <a:p>
            <a:pPr marL="285750" indent="-285750">
              <a:spcAft>
                <a:spcPts val="600"/>
              </a:spcAft>
              <a:buFont typeface="Wingdings" panose="05000000000000000000" pitchFamily="2" charset="2"/>
              <a:buChar char="Ø"/>
            </a:pPr>
            <a:r>
              <a:rPr lang="en-CA" sz="1400" b="1" i="1" dirty="0" smtClean="0">
                <a:latin typeface="Arial" pitchFamily="34" charset="0"/>
                <a:cs typeface="Arial" pitchFamily="34" charset="0"/>
              </a:rPr>
              <a:t>Unmanned Systems Canada Web site: </a:t>
            </a:r>
            <a:r>
              <a:rPr lang="en-CA" sz="1400" b="1" i="1" u="sng" dirty="0" smtClean="0">
                <a:latin typeface="Arial" pitchFamily="34" charset="0"/>
                <a:cs typeface="Arial" pitchFamily="34" charset="0"/>
              </a:rPr>
              <a:t>UnmannedSystems.ca</a:t>
            </a:r>
            <a:endParaRPr lang="en-CA" sz="1400" i="1" dirty="0" smtClean="0">
              <a:latin typeface="Arial" pitchFamily="34" charset="0"/>
              <a:cs typeface="Arial" pitchFamily="34" charset="0"/>
            </a:endParaRPr>
          </a:p>
          <a:p>
            <a:pPr marL="742950" lvl="1" indent="-285750">
              <a:spcAft>
                <a:spcPts val="600"/>
              </a:spcAft>
              <a:buFont typeface="Wingdings" panose="05000000000000000000" pitchFamily="2" charset="2"/>
              <a:buChar char="Ø"/>
            </a:pPr>
            <a:endParaRPr lang="en-CA" sz="1400" i="1" dirty="0">
              <a:latin typeface="Arial" pitchFamily="34" charset="0"/>
              <a:cs typeface="Arial" pitchFamily="34" charset="0"/>
            </a:endParaRPr>
          </a:p>
        </p:txBody>
      </p:sp>
      <p:sp>
        <p:nvSpPr>
          <p:cNvPr id="3" name="Title 1"/>
          <p:cNvSpPr txBox="1">
            <a:spLocks/>
          </p:cNvSpPr>
          <p:nvPr/>
        </p:nvSpPr>
        <p:spPr>
          <a:xfrm>
            <a:off x="990600" y="209550"/>
            <a:ext cx="5372099" cy="628649"/>
          </a:xfrm>
          <a:prstGeom prst="rect">
            <a:avLst/>
          </a:prstGeom>
        </p:spPr>
        <p:txBody>
          <a:bodyPr/>
          <a:lstStyle/>
          <a:p>
            <a:pPr algn="ctr" eaLnBrk="0" hangingPunct="0">
              <a:defRPr/>
            </a:pPr>
            <a:r>
              <a:rPr lang="en-US" sz="2100" b="1" dirty="0" smtClean="0">
                <a:solidFill>
                  <a:schemeClr val="accent1"/>
                </a:solidFill>
                <a:latin typeface="Arial" pitchFamily="34" charset="0"/>
                <a:ea typeface="+mj-ea"/>
                <a:cs typeface="Arial" pitchFamily="34" charset="0"/>
              </a:rPr>
              <a:t>More Information Available….</a:t>
            </a:r>
            <a:endParaRPr lang="en-CA" sz="2100" b="1" dirty="0">
              <a:solidFill>
                <a:schemeClr val="accent1"/>
              </a:solidFill>
              <a:latin typeface="Arial" pitchFamily="34" charset="0"/>
              <a:ea typeface="+mj-ea"/>
              <a:cs typeface="Arial" pitchFamily="34" charset="0"/>
            </a:endParaRPr>
          </a:p>
        </p:txBody>
      </p:sp>
      <p:pic>
        <p:nvPicPr>
          <p:cNvPr id="4" name="Picture 3"/>
          <p:cNvPicPr>
            <a:picLocks noChangeAspect="1"/>
          </p:cNvPicPr>
          <p:nvPr/>
        </p:nvPicPr>
        <p:blipFill>
          <a:blip r:embed="rId3"/>
          <a:stretch>
            <a:fillRect/>
          </a:stretch>
        </p:blipFill>
        <p:spPr>
          <a:xfrm>
            <a:off x="480756" y="1502742"/>
            <a:ext cx="2117926" cy="2743453"/>
          </a:xfrm>
          <a:prstGeom prst="rect">
            <a:avLst/>
          </a:prstGeom>
        </p:spPr>
      </p:pic>
      <p:pic>
        <p:nvPicPr>
          <p:cNvPr id="5" name="Picture 4"/>
          <p:cNvPicPr>
            <a:picLocks noChangeAspect="1"/>
          </p:cNvPicPr>
          <p:nvPr/>
        </p:nvPicPr>
        <p:blipFill>
          <a:blip r:embed="rId4"/>
          <a:stretch>
            <a:fillRect/>
          </a:stretch>
        </p:blipFill>
        <p:spPr>
          <a:xfrm>
            <a:off x="2622238" y="1512722"/>
            <a:ext cx="2108822" cy="2733473"/>
          </a:xfrm>
          <a:prstGeom prst="rect">
            <a:avLst/>
          </a:prstGeom>
        </p:spPr>
      </p:pic>
      <p:pic>
        <p:nvPicPr>
          <p:cNvPr id="6" name="Picture 5"/>
          <p:cNvPicPr>
            <a:picLocks noChangeAspect="1"/>
          </p:cNvPicPr>
          <p:nvPr/>
        </p:nvPicPr>
        <p:blipFill>
          <a:blip r:embed="rId5"/>
          <a:stretch>
            <a:fillRect/>
          </a:stretch>
        </p:blipFill>
        <p:spPr>
          <a:xfrm>
            <a:off x="4746044" y="1512722"/>
            <a:ext cx="2111956" cy="2733474"/>
          </a:xfrm>
          <a:prstGeom prst="rect">
            <a:avLst/>
          </a:prstGeom>
        </p:spPr>
      </p:pic>
    </p:spTree>
    <p:extLst>
      <p:ext uri="{BB962C8B-B14F-4D97-AF65-F5344CB8AC3E}">
        <p14:creationId xmlns:p14="http://schemas.microsoft.com/office/powerpoint/2010/main" val="3830722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Regulations</a:t>
            </a:r>
            <a:endParaRPr lang="en-CA"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68272" y="951080"/>
            <a:ext cx="1660769" cy="1295400"/>
          </a:xfrm>
        </p:spPr>
      </p:pic>
      <p:pic>
        <p:nvPicPr>
          <p:cNvPr id="4" name="Picture 3"/>
          <p:cNvPicPr>
            <a:picLocks noChangeAspect="1"/>
          </p:cNvPicPr>
          <p:nvPr/>
        </p:nvPicPr>
        <p:blipFill>
          <a:blip r:embed="rId4"/>
          <a:stretch>
            <a:fillRect/>
          </a:stretch>
        </p:blipFill>
        <p:spPr>
          <a:xfrm>
            <a:off x="805361" y="718983"/>
            <a:ext cx="1447801" cy="2101646"/>
          </a:xfrm>
          <a:prstGeom prst="rect">
            <a:avLst/>
          </a:prstGeom>
        </p:spPr>
      </p:pic>
      <p:sp>
        <p:nvSpPr>
          <p:cNvPr id="5" name="Right Arrow 4"/>
          <p:cNvSpPr/>
          <p:nvPr/>
        </p:nvSpPr>
        <p:spPr>
          <a:xfrm>
            <a:off x="2401814" y="1193228"/>
            <a:ext cx="2438400" cy="947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Rule making (NPA)</a:t>
            </a:r>
            <a:endParaRPr lang="en-CA" dirty="0"/>
          </a:p>
        </p:txBody>
      </p:sp>
      <p:sp>
        <p:nvSpPr>
          <p:cNvPr id="6" name="TextBox 5"/>
          <p:cNvSpPr txBox="1"/>
          <p:nvPr/>
        </p:nvSpPr>
        <p:spPr>
          <a:xfrm>
            <a:off x="5189056" y="2234263"/>
            <a:ext cx="1219200" cy="307777"/>
          </a:xfrm>
          <a:prstGeom prst="rect">
            <a:avLst/>
          </a:prstGeom>
          <a:noFill/>
        </p:spPr>
        <p:txBody>
          <a:bodyPr wrap="square" rtlCol="0">
            <a:spAutoFit/>
          </a:bodyPr>
          <a:lstStyle/>
          <a:p>
            <a:r>
              <a:rPr lang="en-CA" sz="1400" b="1" i="1" dirty="0" smtClean="0">
                <a:latin typeface="Arial" panose="020B0604020202020204" pitchFamily="34" charset="0"/>
                <a:cs typeface="Arial" panose="020B0604020202020204" pitchFamily="34" charset="0"/>
              </a:rPr>
              <a:t>2016 - 2017</a:t>
            </a:r>
            <a:endParaRPr lang="en-CA" sz="1400" b="1" i="1" dirty="0">
              <a:latin typeface="Arial" panose="020B0604020202020204" pitchFamily="34" charset="0"/>
              <a:cs typeface="Arial" panose="020B0604020202020204" pitchFamily="34" charset="0"/>
            </a:endParaRPr>
          </a:p>
        </p:txBody>
      </p:sp>
      <p:sp>
        <p:nvSpPr>
          <p:cNvPr id="9" name="TextBox 8"/>
          <p:cNvSpPr txBox="1"/>
          <p:nvPr/>
        </p:nvSpPr>
        <p:spPr>
          <a:xfrm>
            <a:off x="813374" y="2816942"/>
            <a:ext cx="1219200" cy="738664"/>
          </a:xfrm>
          <a:prstGeom prst="rect">
            <a:avLst/>
          </a:prstGeom>
          <a:noFill/>
        </p:spPr>
        <p:txBody>
          <a:bodyPr wrap="square" rtlCol="0">
            <a:spAutoFit/>
          </a:bodyPr>
          <a:lstStyle/>
          <a:p>
            <a:pPr algn="ctr"/>
            <a:r>
              <a:rPr lang="en-CA" sz="1400" b="1" i="1" dirty="0" smtClean="0">
                <a:latin typeface="Arial" panose="020B0604020202020204" pitchFamily="34" charset="0"/>
                <a:cs typeface="Arial" panose="020B0604020202020204" pitchFamily="34" charset="0"/>
              </a:rPr>
              <a:t>SFOC - Small UAS VLOS</a:t>
            </a:r>
            <a:endParaRPr lang="en-CA" sz="1400" b="1"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0418" y="2480662"/>
            <a:ext cx="1063382" cy="1209675"/>
          </a:xfrm>
          <a:prstGeom prst="rect">
            <a:avLst/>
          </a:prstGeom>
        </p:spPr>
      </p:pic>
      <p:sp>
        <p:nvSpPr>
          <p:cNvPr id="11" name="TextBox 10"/>
          <p:cNvSpPr txBox="1"/>
          <p:nvPr/>
        </p:nvSpPr>
        <p:spPr>
          <a:xfrm>
            <a:off x="1920318" y="3713074"/>
            <a:ext cx="2971800" cy="738664"/>
          </a:xfrm>
          <a:prstGeom prst="rect">
            <a:avLst/>
          </a:prstGeom>
          <a:noFill/>
        </p:spPr>
        <p:txBody>
          <a:bodyPr wrap="square" rtlCol="0">
            <a:spAutoFit/>
          </a:bodyPr>
          <a:lstStyle/>
          <a:p>
            <a:pPr algn="ctr"/>
            <a:r>
              <a:rPr lang="en-CA" sz="1400" b="1" i="1" dirty="0" smtClean="0">
                <a:latin typeface="Arial" panose="020B0604020202020204" pitchFamily="34" charset="0"/>
                <a:cs typeface="Arial" panose="020B0604020202020204" pitchFamily="34" charset="0"/>
              </a:rPr>
              <a:t>Regional Inspectors will have more time to spend on BVLOS and Large UAS SFOCs</a:t>
            </a:r>
            <a:endParaRPr lang="en-CA" sz="1400" b="1" i="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8607" y="2843366"/>
            <a:ext cx="1011473" cy="1011473"/>
          </a:xfrm>
          <a:prstGeom prst="rect">
            <a:avLst/>
          </a:prstGeom>
        </p:spPr>
      </p:pic>
      <p:sp>
        <p:nvSpPr>
          <p:cNvPr id="14" name="TextBox 13"/>
          <p:cNvSpPr txBox="1"/>
          <p:nvPr/>
        </p:nvSpPr>
        <p:spPr>
          <a:xfrm>
            <a:off x="4948607" y="3879727"/>
            <a:ext cx="1219200" cy="738664"/>
          </a:xfrm>
          <a:prstGeom prst="rect">
            <a:avLst/>
          </a:prstGeom>
          <a:noFill/>
        </p:spPr>
        <p:txBody>
          <a:bodyPr wrap="square" rtlCol="0">
            <a:spAutoFit/>
          </a:bodyPr>
          <a:lstStyle/>
          <a:p>
            <a:pPr algn="ctr"/>
            <a:r>
              <a:rPr lang="en-CA" sz="1400" b="1" i="1" dirty="0" smtClean="0">
                <a:latin typeface="Arial" panose="020B0604020202020204" pitchFamily="34" charset="0"/>
                <a:cs typeface="Arial" panose="020B0604020202020204" pitchFamily="34" charset="0"/>
              </a:rPr>
              <a:t>BVLOS Guidance Material</a:t>
            </a:r>
            <a:endParaRPr lang="en-CA"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143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Technology Challenges</a:t>
            </a:r>
            <a:endParaRPr lang="en-CA" dirty="0"/>
          </a:p>
        </p:txBody>
      </p:sp>
      <p:sp>
        <p:nvSpPr>
          <p:cNvPr id="3" name="Content Placeholder 2"/>
          <p:cNvSpPr>
            <a:spLocks noGrp="1"/>
          </p:cNvSpPr>
          <p:nvPr>
            <p:ph idx="1"/>
          </p:nvPr>
        </p:nvSpPr>
        <p:spPr>
          <a:xfrm>
            <a:off x="381000" y="819150"/>
            <a:ext cx="6172200" cy="3886200"/>
          </a:xfrm>
        </p:spPr>
        <p:txBody>
          <a:bodyPr/>
          <a:lstStyle/>
          <a:p>
            <a:r>
              <a:rPr lang="en-CA" sz="1800" dirty="0" smtClean="0"/>
              <a:t>BVLOS – </a:t>
            </a:r>
            <a:r>
              <a:rPr lang="en-CA" sz="1800" b="0" dirty="0" smtClean="0"/>
              <a:t>The ability to fly further and longer, better exploiting the capabilities of UAS.</a:t>
            </a:r>
          </a:p>
          <a:p>
            <a:endParaRPr lang="en-CA" sz="1800" b="0" dirty="0" smtClean="0"/>
          </a:p>
          <a:p>
            <a:r>
              <a:rPr lang="en-CA" sz="1800" dirty="0" smtClean="0"/>
              <a:t>DATA</a:t>
            </a:r>
            <a:r>
              <a:rPr lang="en-CA" sz="1800" dirty="0"/>
              <a:t> </a:t>
            </a:r>
            <a:r>
              <a:rPr lang="en-CA" sz="1800" dirty="0" smtClean="0"/>
              <a:t>– </a:t>
            </a:r>
            <a:r>
              <a:rPr lang="en-CA" sz="1800" b="0" dirty="0"/>
              <a:t>S</a:t>
            </a:r>
            <a:r>
              <a:rPr lang="en-CA" sz="1800" b="0" dirty="0" smtClean="0"/>
              <a:t>treamlining and refining how data flows are transformed into actionable knowledge.</a:t>
            </a:r>
          </a:p>
          <a:p>
            <a:endParaRPr lang="en-CA" sz="1800" b="0" dirty="0" smtClean="0"/>
          </a:p>
          <a:p>
            <a:r>
              <a:rPr lang="en-CA" sz="1800" dirty="0" smtClean="0"/>
              <a:t>Performance/Reliability – </a:t>
            </a:r>
            <a:r>
              <a:rPr lang="en-CA" sz="1800" b="0" dirty="0" smtClean="0"/>
              <a:t>Continuing the improvements in overall system capability.</a:t>
            </a:r>
          </a:p>
          <a:p>
            <a:endParaRPr lang="en-CA" sz="1600" b="0" dirty="0"/>
          </a:p>
          <a:p>
            <a:r>
              <a:rPr lang="en-CA" sz="1800" dirty="0" smtClean="0"/>
              <a:t>New Applications – </a:t>
            </a:r>
            <a:r>
              <a:rPr lang="en-CA" sz="1800" b="0" dirty="0" smtClean="0"/>
              <a:t>Developing new and innovative ways to harness this technology.</a:t>
            </a:r>
          </a:p>
          <a:p>
            <a:endParaRPr lang="en-CA" sz="1800" dirty="0"/>
          </a:p>
          <a:p>
            <a:r>
              <a:rPr lang="en-CA" sz="1800" dirty="0"/>
              <a:t>Recreational </a:t>
            </a:r>
            <a:r>
              <a:rPr lang="en-CA" sz="1800" dirty="0" smtClean="0"/>
              <a:t>UAS – </a:t>
            </a:r>
            <a:r>
              <a:rPr lang="en-CA" sz="1800" b="0" dirty="0" smtClean="0"/>
              <a:t>Managing the hobbyist.</a:t>
            </a:r>
            <a:endParaRPr lang="en-CA" sz="1800" b="0" dirty="0"/>
          </a:p>
        </p:txBody>
      </p:sp>
    </p:spTree>
    <p:extLst>
      <p:ext uri="{BB962C8B-B14F-4D97-AF65-F5344CB8AC3E}">
        <p14:creationId xmlns:p14="http://schemas.microsoft.com/office/powerpoint/2010/main" val="2195803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28307" y="1201289"/>
            <a:ext cx="3733800" cy="2628900"/>
          </a:xfrm>
          <a:prstGeom prst="rect">
            <a:avLst/>
          </a:prstGeom>
        </p:spPr>
        <p:txBody>
          <a:bodyPr>
            <a:noAutofit/>
          </a:bodyPr>
          <a:lstStyle/>
          <a:p>
            <a:pPr marL="285750" indent="-285750" eaLnBrk="0" hangingPunct="0">
              <a:spcBef>
                <a:spcPct val="20000"/>
              </a:spcBef>
              <a:spcAft>
                <a:spcPts val="900"/>
              </a:spcAft>
              <a:buFont typeface="Wingdings" panose="05000000000000000000" pitchFamily="2" charset="2"/>
              <a:buChar char="Ø"/>
              <a:defRPr/>
            </a:pPr>
            <a:r>
              <a:rPr lang="en-CA" sz="1350" b="1" i="1" kern="0" dirty="0" smtClean="0">
                <a:latin typeface="Arial" pitchFamily="34" charset="0"/>
                <a:cs typeface="Arial" pitchFamily="34" charset="0"/>
              </a:rPr>
              <a:t>Close to 800 members representing business, government, academia</a:t>
            </a:r>
          </a:p>
          <a:p>
            <a:pPr marL="285750" indent="-285750" eaLnBrk="0" hangingPunct="0">
              <a:spcBef>
                <a:spcPct val="20000"/>
              </a:spcBef>
              <a:spcAft>
                <a:spcPts val="900"/>
              </a:spcAft>
              <a:buFont typeface="Wingdings" panose="05000000000000000000" pitchFamily="2" charset="2"/>
              <a:buChar char="Ø"/>
              <a:defRPr/>
            </a:pPr>
            <a:r>
              <a:rPr lang="en-CA" sz="1350" b="1" i="1" kern="0" dirty="0" smtClean="0">
                <a:latin typeface="Arial" pitchFamily="34" charset="0"/>
                <a:cs typeface="Arial" pitchFamily="34" charset="0"/>
              </a:rPr>
              <a:t>To </a:t>
            </a:r>
            <a:r>
              <a:rPr lang="en-CA" sz="1350" b="1" i="1" kern="0" dirty="0">
                <a:latin typeface="Arial" pitchFamily="34" charset="0"/>
                <a:cs typeface="Arial" pitchFamily="34" charset="0"/>
              </a:rPr>
              <a:t>represent </a:t>
            </a:r>
            <a:r>
              <a:rPr lang="en-CA" sz="1350" b="1" i="1" kern="0" dirty="0" smtClean="0">
                <a:latin typeface="Arial" pitchFamily="34" charset="0"/>
                <a:cs typeface="Arial" pitchFamily="34" charset="0"/>
              </a:rPr>
              <a:t>and promote the </a:t>
            </a:r>
            <a:r>
              <a:rPr lang="en-CA" sz="1350" b="1" i="1" kern="0" dirty="0">
                <a:latin typeface="Arial" pitchFamily="34" charset="0"/>
                <a:cs typeface="Arial" pitchFamily="34" charset="0"/>
              </a:rPr>
              <a:t>interests of the Canadian unmanned vehicle systems </a:t>
            </a:r>
            <a:r>
              <a:rPr lang="en-CA" sz="1350" b="1" i="1" kern="0" dirty="0" smtClean="0">
                <a:latin typeface="Arial" pitchFamily="34" charset="0"/>
                <a:cs typeface="Arial" pitchFamily="34" charset="0"/>
              </a:rPr>
              <a:t>community. ( Land, Sea and Air )</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Outreach, </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Education, </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Media Relations</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Regulation Development</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“Matchmaking”</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Journal of Unmanned                Vehicle Systems</a:t>
            </a:r>
          </a:p>
          <a:p>
            <a:pPr marL="742950" lvl="1" indent="-285750" eaLnBrk="0" hangingPunct="0">
              <a:buFont typeface="Wingdings" panose="05000000000000000000" pitchFamily="2" charset="2"/>
              <a:buChar char="Ø"/>
              <a:defRPr/>
            </a:pPr>
            <a:r>
              <a:rPr lang="en-CA" sz="1350" i="1" kern="0" dirty="0" smtClean="0">
                <a:latin typeface="Arial" pitchFamily="34" charset="0"/>
                <a:cs typeface="Arial" pitchFamily="34" charset="0"/>
              </a:rPr>
              <a:t>“Community Building”</a:t>
            </a:r>
          </a:p>
          <a:p>
            <a:pPr marL="742950" lvl="1" indent="-285750" eaLnBrk="0" hangingPunct="0">
              <a:spcBef>
                <a:spcPct val="20000"/>
              </a:spcBef>
              <a:spcAft>
                <a:spcPts val="900"/>
              </a:spcAft>
              <a:buFont typeface="Wingdings" panose="05000000000000000000" pitchFamily="2" charset="2"/>
              <a:buChar char="Ø"/>
              <a:defRPr/>
            </a:pPr>
            <a:endParaRPr lang="en-CA" sz="1350" i="1" kern="0" dirty="0" smtClean="0">
              <a:latin typeface="Arial" pitchFamily="34" charset="0"/>
              <a:cs typeface="Arial" pitchFamily="34" charset="0"/>
            </a:endParaRPr>
          </a:p>
        </p:txBody>
      </p:sp>
      <p:sp>
        <p:nvSpPr>
          <p:cNvPr id="3" name="Title 1"/>
          <p:cNvSpPr txBox="1">
            <a:spLocks/>
          </p:cNvSpPr>
          <p:nvPr/>
        </p:nvSpPr>
        <p:spPr>
          <a:xfrm>
            <a:off x="888785" y="361950"/>
            <a:ext cx="5304235" cy="367008"/>
          </a:xfrm>
          <a:prstGeom prst="rect">
            <a:avLst/>
          </a:prstGeom>
        </p:spPr>
        <p:txBody>
          <a:bodyPr/>
          <a:lstStyle/>
          <a:p>
            <a:pPr algn="ctr" eaLnBrk="0" hangingPunct="0">
              <a:defRPr/>
            </a:pPr>
            <a:r>
              <a:rPr lang="en-CA" sz="2100" b="1" i="1" dirty="0">
                <a:solidFill>
                  <a:schemeClr val="accent1">
                    <a:lumMod val="75000"/>
                  </a:schemeClr>
                </a:solidFill>
                <a:latin typeface="Arial" pitchFamily="34" charset="0"/>
                <a:ea typeface="+mj-ea"/>
                <a:cs typeface="Arial" pitchFamily="34" charset="0"/>
              </a:rPr>
              <a:t>Unmanned Systems Canada</a:t>
            </a:r>
          </a:p>
        </p:txBody>
      </p:sp>
      <p:pic>
        <p:nvPicPr>
          <p:cNvPr id="4" name="Picture 3" title="Journal Of Unmanned Vehicle Systems"/>
          <p:cNvPicPr>
            <a:picLocks noChangeAspect="1"/>
          </p:cNvPicPr>
          <p:nvPr/>
        </p:nvPicPr>
        <p:blipFill>
          <a:blip r:embed="rId3"/>
          <a:stretch>
            <a:fillRect/>
          </a:stretch>
        </p:blipFill>
        <p:spPr>
          <a:xfrm>
            <a:off x="3297137" y="2920253"/>
            <a:ext cx="1403649" cy="181987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128" b="-5843"/>
          <a:stretch/>
        </p:blipFill>
        <p:spPr>
          <a:xfrm>
            <a:off x="4723646" y="932024"/>
            <a:ext cx="1902562" cy="10163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266" y="1934881"/>
            <a:ext cx="1902562" cy="12683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1266" y="3235176"/>
            <a:ext cx="1000632" cy="150495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31898" y="3236505"/>
            <a:ext cx="901930" cy="1503621"/>
          </a:xfrm>
          <a:prstGeom prst="rect">
            <a:avLst/>
          </a:prstGeom>
        </p:spPr>
      </p:pic>
    </p:spTree>
    <p:extLst>
      <p:ext uri="{BB962C8B-B14F-4D97-AF65-F5344CB8AC3E}">
        <p14:creationId xmlns:p14="http://schemas.microsoft.com/office/powerpoint/2010/main" val="1670508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200150"/>
            <a:ext cx="5581650" cy="2857501"/>
          </a:xfrm>
          <a:prstGeom prst="rect">
            <a:avLst/>
          </a:prstGeom>
        </p:spPr>
        <p:txBody>
          <a:bodyPr/>
          <a:lstStyle/>
          <a:p>
            <a:pPr>
              <a:spcBef>
                <a:spcPts val="0"/>
              </a:spcBef>
              <a:spcAft>
                <a:spcPts val="900"/>
              </a:spcAft>
            </a:pPr>
            <a:r>
              <a:rPr lang="en-CA" sz="1500" dirty="0">
                <a:latin typeface="Arial" pitchFamily="34" charset="0"/>
                <a:cs typeface="Arial" pitchFamily="34" charset="0"/>
              </a:rPr>
              <a:t>W</a:t>
            </a:r>
            <a:r>
              <a:rPr lang="en-CA" sz="1500" dirty="0" smtClean="0">
                <a:latin typeface="Arial" pitchFamily="34" charset="0"/>
                <a:cs typeface="Arial" pitchFamily="34" charset="0"/>
              </a:rPr>
              <a:t>hat is different between VLOS and BVLOS?</a:t>
            </a:r>
          </a:p>
          <a:p>
            <a:pPr lvl="1">
              <a:spcAft>
                <a:spcPts val="900"/>
              </a:spcAft>
            </a:pPr>
            <a:endParaRPr lang="en-CA" sz="1500" dirty="0" smtClean="0">
              <a:latin typeface="Arial" pitchFamily="34" charset="0"/>
              <a:cs typeface="Arial" pitchFamily="34" charset="0"/>
            </a:endParaRPr>
          </a:p>
          <a:p>
            <a:pPr algn="ctr">
              <a:spcAft>
                <a:spcPts val="900"/>
              </a:spcAft>
            </a:pPr>
            <a:r>
              <a:rPr lang="en-CA" sz="1500" dirty="0" smtClean="0">
                <a:latin typeface="Arial" pitchFamily="34" charset="0"/>
                <a:cs typeface="Arial" pitchFamily="34" charset="0"/>
              </a:rPr>
              <a:t> </a:t>
            </a:r>
            <a:endParaRPr lang="en-CA" sz="1500" dirty="0">
              <a:latin typeface="Arial" pitchFamily="34" charset="0"/>
              <a:cs typeface="Arial" pitchFamily="34" charset="0"/>
            </a:endParaRPr>
          </a:p>
        </p:txBody>
      </p:sp>
      <p:sp>
        <p:nvSpPr>
          <p:cNvPr id="3" name="Title 1"/>
          <p:cNvSpPr txBox="1">
            <a:spLocks/>
          </p:cNvSpPr>
          <p:nvPr/>
        </p:nvSpPr>
        <p:spPr>
          <a:xfrm>
            <a:off x="757993" y="374476"/>
            <a:ext cx="5372099" cy="628649"/>
          </a:xfrm>
          <a:prstGeom prst="rect">
            <a:avLst/>
          </a:prstGeom>
        </p:spPr>
        <p:txBody>
          <a:bodyPr/>
          <a:lstStyle/>
          <a:p>
            <a:pPr algn="ctr" eaLnBrk="0" hangingPunct="0">
              <a:defRPr/>
            </a:pPr>
            <a:r>
              <a:rPr lang="en-US" sz="2100" b="1" dirty="0">
                <a:solidFill>
                  <a:schemeClr val="accent1"/>
                </a:solidFill>
                <a:latin typeface="Arial" pitchFamily="34" charset="0"/>
                <a:ea typeface="+mj-ea"/>
                <a:cs typeface="Arial" pitchFamily="34" charset="0"/>
              </a:rPr>
              <a:t>T</a:t>
            </a:r>
            <a:r>
              <a:rPr lang="en-US" sz="2100" b="1" dirty="0" smtClean="0">
                <a:solidFill>
                  <a:schemeClr val="accent1"/>
                </a:solidFill>
                <a:latin typeface="Arial" pitchFamily="34" charset="0"/>
                <a:ea typeface="+mj-ea"/>
                <a:cs typeface="Arial" pitchFamily="34" charset="0"/>
              </a:rPr>
              <a:t>hinking on BVLOS</a:t>
            </a:r>
            <a:endParaRPr lang="en-CA" sz="2100" b="1" dirty="0">
              <a:solidFill>
                <a:schemeClr val="accent1"/>
              </a:solidFill>
              <a:latin typeface="Arial" pitchFamily="34" charset="0"/>
              <a:ea typeface="+mj-ea"/>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54660">
            <a:off x="4964105" y="629295"/>
            <a:ext cx="1173323" cy="6376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74779616"/>
              </p:ext>
            </p:extLst>
          </p:nvPr>
        </p:nvGraphicFramePr>
        <p:xfrm>
          <a:off x="685800" y="1541603"/>
          <a:ext cx="5791200" cy="3126883"/>
        </p:xfrm>
        <a:graphic>
          <a:graphicData uri="http://schemas.openxmlformats.org/drawingml/2006/table">
            <a:tbl>
              <a:tblPr firstRow="1" bandRow="1">
                <a:tableStyleId>{5C22544A-7EE6-4342-B048-85BDC9FD1C3A}</a:tableStyleId>
              </a:tblPr>
              <a:tblGrid>
                <a:gridCol w="1930400"/>
                <a:gridCol w="1930400"/>
                <a:gridCol w="1930400"/>
              </a:tblGrid>
              <a:tr h="401362">
                <a:tc>
                  <a:txBody>
                    <a:bodyPr/>
                    <a:lstStyle/>
                    <a:p>
                      <a:r>
                        <a:rPr lang="en-CA" dirty="0" smtClean="0"/>
                        <a:t>Difference</a:t>
                      </a:r>
                      <a:endParaRPr lang="en-CA" dirty="0"/>
                    </a:p>
                  </a:txBody>
                  <a:tcPr/>
                </a:tc>
                <a:tc>
                  <a:txBody>
                    <a:bodyPr/>
                    <a:lstStyle/>
                    <a:p>
                      <a:r>
                        <a:rPr lang="en-CA" dirty="0" smtClean="0"/>
                        <a:t>Risk</a:t>
                      </a:r>
                      <a:endParaRPr lang="en-CA" dirty="0"/>
                    </a:p>
                  </a:txBody>
                  <a:tcPr/>
                </a:tc>
                <a:tc>
                  <a:txBody>
                    <a:bodyPr/>
                    <a:lstStyle/>
                    <a:p>
                      <a:r>
                        <a:rPr lang="en-CA" dirty="0" smtClean="0"/>
                        <a:t>Regulatory</a:t>
                      </a:r>
                      <a:r>
                        <a:rPr lang="en-CA" baseline="0" dirty="0" smtClean="0"/>
                        <a:t> </a:t>
                      </a:r>
                      <a:r>
                        <a:rPr lang="en-CA" dirty="0" smtClean="0"/>
                        <a:t>Mitigation</a:t>
                      </a:r>
                      <a:endParaRPr lang="en-CA" dirty="0"/>
                    </a:p>
                  </a:txBody>
                  <a:tcPr/>
                </a:tc>
              </a:tr>
              <a:tr h="428852">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CA" sz="900" dirty="0" smtClean="0">
                          <a:latin typeface="Arial" pitchFamily="34" charset="0"/>
                          <a:cs typeface="Arial" pitchFamily="34" charset="0"/>
                        </a:rPr>
                        <a:t>Ability to “see” obstacles/other airspace users close to aircraft</a:t>
                      </a:r>
                    </a:p>
                  </a:txBody>
                  <a:tcPr/>
                </a:tc>
                <a:tc>
                  <a:txBody>
                    <a:bodyPr/>
                    <a:lstStyle/>
                    <a:p>
                      <a:r>
                        <a:rPr lang="en-CA" sz="900" kern="1200" dirty="0" smtClean="0">
                          <a:solidFill>
                            <a:schemeClr val="dk1"/>
                          </a:solidFill>
                          <a:latin typeface="Arial" pitchFamily="34" charset="0"/>
                          <a:ea typeface="+mn-ea"/>
                          <a:cs typeface="Arial" pitchFamily="34" charset="0"/>
                        </a:rPr>
                        <a:t>Flying into other aircraft or overflying obstacles</a:t>
                      </a:r>
                      <a:endParaRPr lang="en-CA" sz="900" kern="1200" dirty="0">
                        <a:solidFill>
                          <a:schemeClr val="dk1"/>
                        </a:solidFill>
                        <a:latin typeface="Arial" pitchFamily="34" charset="0"/>
                        <a:ea typeface="+mn-ea"/>
                        <a:cs typeface="Arial" pitchFamily="34" charset="0"/>
                      </a:endParaRPr>
                    </a:p>
                  </a:txBody>
                  <a:tcPr/>
                </a:tc>
                <a:tc>
                  <a:txBody>
                    <a:bodyPr/>
                    <a:lstStyle/>
                    <a:p>
                      <a:r>
                        <a:rPr lang="en-CA" sz="900" kern="1200" dirty="0" smtClean="0">
                          <a:solidFill>
                            <a:schemeClr val="dk1"/>
                          </a:solidFill>
                          <a:latin typeface="Arial" pitchFamily="34" charset="0"/>
                          <a:ea typeface="+mn-ea"/>
                          <a:cs typeface="Arial" pitchFamily="34" charset="0"/>
                        </a:rPr>
                        <a:t>Define information needs of pilot – NOT THE TECHNOLOGY!</a:t>
                      </a:r>
                      <a:endParaRPr lang="en-CA" sz="900" kern="1200" dirty="0">
                        <a:solidFill>
                          <a:schemeClr val="dk1"/>
                        </a:solidFill>
                        <a:latin typeface="Arial" pitchFamily="34" charset="0"/>
                        <a:ea typeface="+mn-ea"/>
                        <a:cs typeface="Arial" pitchFamily="34" charset="0"/>
                      </a:endParaRPr>
                    </a:p>
                  </a:txBody>
                  <a:tcPr/>
                </a:tc>
              </a:tr>
              <a:tr h="742189">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CA" sz="900" dirty="0" smtClean="0">
                          <a:latin typeface="Arial" pitchFamily="34" charset="0"/>
                          <a:cs typeface="Arial" pitchFamily="34" charset="0"/>
                        </a:rPr>
                        <a:t>Ability to “monitor” aircraft during normal flight and when things go wrong</a:t>
                      </a:r>
                    </a:p>
                  </a:txBody>
                  <a:tcPr/>
                </a:tc>
                <a:tc>
                  <a:txBody>
                    <a:bodyPr/>
                    <a:lstStyle/>
                    <a:p>
                      <a:r>
                        <a:rPr lang="en-CA" sz="900" dirty="0" smtClean="0">
                          <a:latin typeface="Arial" panose="020B0604020202020204" pitchFamily="34" charset="0"/>
                          <a:cs typeface="Arial" panose="020B0604020202020204" pitchFamily="34" charset="0"/>
                        </a:rPr>
                        <a:t>Potential</a:t>
                      </a:r>
                      <a:r>
                        <a:rPr lang="en-CA" sz="900" baseline="0" dirty="0" smtClean="0">
                          <a:latin typeface="Arial" panose="020B0604020202020204" pitchFamily="34" charset="0"/>
                          <a:cs typeface="Arial" panose="020B0604020202020204" pitchFamily="34" charset="0"/>
                        </a:rPr>
                        <a:t> L</a:t>
                      </a:r>
                      <a:r>
                        <a:rPr lang="en-CA" sz="900" dirty="0" smtClean="0">
                          <a:latin typeface="Arial" panose="020B0604020202020204" pitchFamily="34" charset="0"/>
                          <a:cs typeface="Arial" panose="020B0604020202020204" pitchFamily="34" charset="0"/>
                        </a:rPr>
                        <a:t>oss of Pilot</a:t>
                      </a:r>
                      <a:r>
                        <a:rPr lang="en-CA" sz="900" baseline="0" dirty="0" smtClean="0">
                          <a:latin typeface="Arial" panose="020B0604020202020204" pitchFamily="34" charset="0"/>
                          <a:cs typeface="Arial" panose="020B0604020202020204" pitchFamily="34" charset="0"/>
                        </a:rPr>
                        <a:t> and ATM Situational Awareness, increasing other risks</a:t>
                      </a:r>
                      <a:endParaRPr lang="en-CA" sz="900" dirty="0">
                        <a:latin typeface="Arial" panose="020B0604020202020204" pitchFamily="34" charset="0"/>
                        <a:cs typeface="Arial" panose="020B0604020202020204" pitchFamily="34" charset="0"/>
                      </a:endParaRPr>
                    </a:p>
                  </a:txBody>
                  <a:tcPr/>
                </a:tc>
                <a:tc>
                  <a:txBody>
                    <a:bodyPr/>
                    <a:lstStyle/>
                    <a:p>
                      <a:r>
                        <a:rPr lang="en-CA" sz="900" dirty="0" smtClean="0">
                          <a:latin typeface="Arial" panose="020B0604020202020204" pitchFamily="34" charset="0"/>
                          <a:cs typeface="Arial" panose="020B0604020202020204" pitchFamily="34" charset="0"/>
                        </a:rPr>
                        <a:t>Define procedures and information needs</a:t>
                      </a:r>
                      <a:r>
                        <a:rPr lang="en-CA" sz="900" baseline="0" dirty="0" smtClean="0">
                          <a:latin typeface="Arial" panose="020B0604020202020204" pitchFamily="34" charset="0"/>
                          <a:cs typeface="Arial" panose="020B0604020202020204" pitchFamily="34" charset="0"/>
                        </a:rPr>
                        <a:t> for lost link situation.</a:t>
                      </a:r>
                    </a:p>
                    <a:p>
                      <a:r>
                        <a:rPr lang="en-CA" sz="900" baseline="0" dirty="0" smtClean="0">
                          <a:latin typeface="Arial" panose="020B0604020202020204" pitchFamily="34" charset="0"/>
                          <a:cs typeface="Arial" panose="020B0604020202020204" pitchFamily="34" charset="0"/>
                        </a:rPr>
                        <a:t>Increase information provided to pilot for routine operations</a:t>
                      </a:r>
                      <a:endParaRPr lang="en-CA" sz="900" dirty="0">
                        <a:latin typeface="Arial" panose="020B0604020202020204" pitchFamily="34" charset="0"/>
                        <a:cs typeface="Arial" panose="020B0604020202020204" pitchFamily="34" charset="0"/>
                      </a:endParaRPr>
                    </a:p>
                  </a:txBody>
                  <a:tcPr/>
                </a:tc>
              </a:tr>
              <a:tr h="742189">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CA" sz="900" dirty="0" smtClean="0">
                          <a:latin typeface="Arial" pitchFamily="34" charset="0"/>
                          <a:cs typeface="Arial" pitchFamily="34" charset="0"/>
                        </a:rPr>
                        <a:t>Ability to interact</a:t>
                      </a:r>
                      <a:r>
                        <a:rPr lang="en-CA" sz="900" baseline="0" dirty="0" smtClean="0">
                          <a:latin typeface="Arial" pitchFamily="34" charset="0"/>
                          <a:cs typeface="Arial" pitchFamily="34" charset="0"/>
                        </a:rPr>
                        <a:t> with other airspace users and ground installations that are local to the aircraft, but not necessarily the c</a:t>
                      </a:r>
                      <a:r>
                        <a:rPr lang="en-CA" sz="900" dirty="0" smtClean="0">
                          <a:latin typeface="Arial" pitchFamily="34" charset="0"/>
                          <a:cs typeface="Arial" pitchFamily="34" charset="0"/>
                        </a:rPr>
                        <a:t>ontrol station.</a:t>
                      </a:r>
                    </a:p>
                  </a:txBody>
                  <a:tcPr/>
                </a:tc>
                <a:tc>
                  <a:txBody>
                    <a:bodyPr/>
                    <a:lstStyle/>
                    <a:p>
                      <a:r>
                        <a:rPr lang="en-CA" sz="900" dirty="0" smtClean="0">
                          <a:latin typeface="Arial" panose="020B0604020202020204" pitchFamily="34" charset="0"/>
                          <a:cs typeface="Arial" panose="020B0604020202020204" pitchFamily="34" charset="0"/>
                        </a:rPr>
                        <a:t>Lack of localized communication is at odds</a:t>
                      </a:r>
                      <a:r>
                        <a:rPr lang="en-CA" sz="900" baseline="0" dirty="0" smtClean="0">
                          <a:latin typeface="Arial" panose="020B0604020202020204" pitchFamily="34" charset="0"/>
                          <a:cs typeface="Arial" panose="020B0604020202020204" pitchFamily="34" charset="0"/>
                        </a:rPr>
                        <a:t> with current aviation – numerous things are managed via this approach</a:t>
                      </a:r>
                      <a:endParaRPr lang="en-CA" sz="900" dirty="0">
                        <a:latin typeface="Arial" panose="020B0604020202020204" pitchFamily="34" charset="0"/>
                        <a:cs typeface="Arial" panose="020B0604020202020204" pitchFamily="34" charset="0"/>
                      </a:endParaRPr>
                    </a:p>
                  </a:txBody>
                  <a:tcPr/>
                </a:tc>
                <a:tc>
                  <a:txBody>
                    <a:bodyPr/>
                    <a:lstStyle/>
                    <a:p>
                      <a:r>
                        <a:rPr lang="en-CA" sz="900" dirty="0" smtClean="0">
                          <a:latin typeface="Arial" panose="020B0604020202020204" pitchFamily="34" charset="0"/>
                          <a:cs typeface="Arial" panose="020B0604020202020204" pitchFamily="34" charset="0"/>
                        </a:rPr>
                        <a:t>Ensure RPAS communication</a:t>
                      </a:r>
                      <a:r>
                        <a:rPr lang="en-CA" sz="900" baseline="0" dirty="0" smtClean="0">
                          <a:latin typeface="Arial" panose="020B0604020202020204" pitchFamily="34" charset="0"/>
                          <a:cs typeface="Arial" panose="020B0604020202020204" pitchFamily="34" charset="0"/>
                        </a:rPr>
                        <a:t> systems “mimic” manned aircraft systems.</a:t>
                      </a:r>
                      <a:endParaRPr lang="en-CA" sz="900" dirty="0">
                        <a:latin typeface="Arial" panose="020B0604020202020204" pitchFamily="34" charset="0"/>
                        <a:cs typeface="Arial" panose="020B0604020202020204" pitchFamily="34" charset="0"/>
                      </a:endParaRPr>
                    </a:p>
                  </a:txBody>
                  <a:tcPr/>
                </a:tc>
              </a:tr>
              <a:tr h="742189">
                <a:tc>
                  <a:txBody>
                    <a:bodyPr/>
                    <a:lstStyle/>
                    <a:p>
                      <a:r>
                        <a:rPr lang="en-CA" sz="900" kern="1200" baseline="0" dirty="0" smtClean="0">
                          <a:solidFill>
                            <a:schemeClr val="dk1"/>
                          </a:solidFill>
                          <a:latin typeface="Arial" pitchFamily="34" charset="0"/>
                          <a:ea typeface="+mn-ea"/>
                          <a:cs typeface="Arial" pitchFamily="34" charset="0"/>
                        </a:rPr>
                        <a:t>Communication and control links between control station and aircraft are longer, may be provided by third parties</a:t>
                      </a:r>
                      <a:endParaRPr lang="en-CA" sz="900" kern="1200" baseline="0" dirty="0">
                        <a:solidFill>
                          <a:schemeClr val="dk1"/>
                        </a:solidFill>
                        <a:latin typeface="Arial" pitchFamily="34" charset="0"/>
                        <a:ea typeface="+mn-ea"/>
                        <a:cs typeface="Arial" pitchFamily="34" charset="0"/>
                      </a:endParaRPr>
                    </a:p>
                  </a:txBody>
                  <a:tcPr/>
                </a:tc>
                <a:tc>
                  <a:txBody>
                    <a:bodyPr/>
                    <a:lstStyle/>
                    <a:p>
                      <a:r>
                        <a:rPr lang="en-CA" sz="900" kern="1200" baseline="0" dirty="0" smtClean="0">
                          <a:solidFill>
                            <a:schemeClr val="dk1"/>
                          </a:solidFill>
                          <a:latin typeface="Arial" pitchFamily="34" charset="0"/>
                          <a:ea typeface="+mn-ea"/>
                          <a:cs typeface="Arial" pitchFamily="34" charset="0"/>
                        </a:rPr>
                        <a:t>Increased risk of “lost link”, thereby increasing the risk of loss of control and situational awareness</a:t>
                      </a:r>
                      <a:endParaRPr lang="en-CA" sz="900" kern="1200" baseline="0" dirty="0">
                        <a:solidFill>
                          <a:schemeClr val="dk1"/>
                        </a:solidFill>
                        <a:latin typeface="Arial" pitchFamily="34" charset="0"/>
                        <a:ea typeface="+mn-ea"/>
                        <a:cs typeface="Arial" pitchFamily="34" charset="0"/>
                      </a:endParaRPr>
                    </a:p>
                  </a:txBody>
                  <a:tcPr/>
                </a:tc>
                <a:tc>
                  <a:txBody>
                    <a:bodyPr/>
                    <a:lstStyle/>
                    <a:p>
                      <a:r>
                        <a:rPr lang="en-CA" sz="900" kern="1200" baseline="0" dirty="0" smtClean="0">
                          <a:solidFill>
                            <a:schemeClr val="dk1"/>
                          </a:solidFill>
                          <a:latin typeface="Arial" pitchFamily="34" charset="0"/>
                          <a:ea typeface="+mn-ea"/>
                          <a:cs typeface="Arial" pitchFamily="34" charset="0"/>
                        </a:rPr>
                        <a:t>Need to develop either minimum standards for these links, or the procedures that occur when the link is not functional</a:t>
                      </a:r>
                      <a:endParaRPr lang="en-CA" sz="900" kern="1200" baseline="0" dirty="0">
                        <a:solidFill>
                          <a:schemeClr val="dk1"/>
                        </a:solidFill>
                        <a:latin typeface="Arial" pitchFamily="34" charset="0"/>
                        <a:ea typeface="+mn-ea"/>
                        <a:cs typeface="Arial" pitchFamily="34" charset="0"/>
                      </a:endParaRPr>
                    </a:p>
                  </a:txBody>
                  <a:tcPr/>
                </a:tc>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556" y="218428"/>
            <a:ext cx="682188" cy="613969"/>
          </a:xfrm>
          <a:prstGeom prst="rect">
            <a:avLst/>
          </a:prstGeom>
        </p:spPr>
      </p:pic>
    </p:spTree>
    <p:extLst>
      <p:ext uri="{BB962C8B-B14F-4D97-AF65-F5344CB8AC3E}">
        <p14:creationId xmlns:p14="http://schemas.microsoft.com/office/powerpoint/2010/main" val="3818490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a:t>
            </a:r>
            <a:endParaRPr lang="en-CA" dirty="0"/>
          </a:p>
        </p:txBody>
      </p:sp>
      <p:sp>
        <p:nvSpPr>
          <p:cNvPr id="3" name="Content Placeholder 2"/>
          <p:cNvSpPr>
            <a:spLocks noGrp="1"/>
          </p:cNvSpPr>
          <p:nvPr>
            <p:ph idx="1"/>
          </p:nvPr>
        </p:nvSpPr>
        <p:spPr>
          <a:xfrm>
            <a:off x="381000" y="971550"/>
            <a:ext cx="3505200" cy="3886200"/>
          </a:xfrm>
        </p:spPr>
        <p:txBody>
          <a:bodyPr/>
          <a:lstStyle/>
          <a:p>
            <a:r>
              <a:rPr lang="en-CA" sz="1800" dirty="0" smtClean="0"/>
              <a:t>Transmission, Reception, Storage</a:t>
            </a:r>
            <a:endParaRPr lang="en-CA" sz="1600" b="0" dirty="0"/>
          </a:p>
          <a:p>
            <a:endParaRPr lang="en-CA" sz="1800" dirty="0"/>
          </a:p>
          <a:p>
            <a:r>
              <a:rPr lang="en-CA" sz="1800" dirty="0" smtClean="0"/>
              <a:t>Analysis and Transformation</a:t>
            </a:r>
          </a:p>
          <a:p>
            <a:endParaRPr lang="en-CA" sz="1800" dirty="0"/>
          </a:p>
          <a:p>
            <a:r>
              <a:rPr lang="en-CA" sz="1800" dirty="0" smtClean="0"/>
              <a:t>Exploitation </a:t>
            </a:r>
          </a:p>
          <a:p>
            <a:endParaRPr lang="en-CA" sz="1800" dirty="0"/>
          </a:p>
          <a:p>
            <a:pPr marL="0" indent="0">
              <a:buNone/>
            </a:pPr>
            <a:r>
              <a:rPr lang="en-CA" sz="1800" dirty="0" smtClean="0"/>
              <a:t>…there is no worse use of someone’s time than staring at a computer screen, looking for something different!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876" y="819150"/>
            <a:ext cx="1762125"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181350"/>
            <a:ext cx="1218991" cy="1442593"/>
          </a:xfrm>
          <a:prstGeom prst="rect">
            <a:avLst/>
          </a:prstGeom>
        </p:spPr>
      </p:pic>
      <p:sp>
        <p:nvSpPr>
          <p:cNvPr id="6" name="Oval 5"/>
          <p:cNvSpPr/>
          <p:nvPr/>
        </p:nvSpPr>
        <p:spPr>
          <a:xfrm>
            <a:off x="4334876" y="3047999"/>
            <a:ext cx="1600200" cy="1709293"/>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a:stCxn id="6" idx="1"/>
            <a:endCxn id="6" idx="5"/>
          </p:cNvCxnSpPr>
          <p:nvPr/>
        </p:nvCxnSpPr>
        <p:spPr>
          <a:xfrm>
            <a:off x="4569220" y="3298319"/>
            <a:ext cx="1131512" cy="1208653"/>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35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Applications</a:t>
            </a:r>
            <a:endParaRPr lang="en-CA" dirty="0"/>
          </a:p>
        </p:txBody>
      </p:sp>
      <p:sp>
        <p:nvSpPr>
          <p:cNvPr id="3" name="Content Placeholder 2"/>
          <p:cNvSpPr>
            <a:spLocks noGrp="1"/>
          </p:cNvSpPr>
          <p:nvPr>
            <p:ph idx="1"/>
          </p:nvPr>
        </p:nvSpPr>
        <p:spPr>
          <a:xfrm>
            <a:off x="381000" y="971550"/>
            <a:ext cx="6172200" cy="3886200"/>
          </a:xfrm>
        </p:spPr>
        <p:txBody>
          <a:bodyPr/>
          <a:lstStyle/>
          <a:p>
            <a:r>
              <a:rPr lang="en-CA" sz="1800" dirty="0" smtClean="0"/>
              <a:t>Exactly how else can we gain value from these systems?</a:t>
            </a:r>
          </a:p>
          <a:p>
            <a:endParaRPr lang="en-CA" sz="1800" dirty="0"/>
          </a:p>
          <a:p>
            <a:pPr lvl="1"/>
            <a:r>
              <a:rPr lang="en-CA" sz="1800" b="0" dirty="0" smtClean="0"/>
              <a:t>What industries require timely and local information?</a:t>
            </a:r>
          </a:p>
          <a:p>
            <a:pPr lvl="1"/>
            <a:r>
              <a:rPr lang="en-CA" sz="1800" b="0" dirty="0" smtClean="0"/>
              <a:t>What information is hard or risky to obtain due to physical constraints?</a:t>
            </a:r>
          </a:p>
          <a:p>
            <a:pPr lvl="1"/>
            <a:r>
              <a:rPr lang="en-CA" sz="1800" b="0" dirty="0" smtClean="0"/>
              <a:t>What situations deteriorate slowly, but disastrously at some point?</a:t>
            </a:r>
          </a:p>
          <a:p>
            <a:pPr lvl="1"/>
            <a:endParaRPr lang="en-CA" sz="1800" dirty="0" smtClean="0"/>
          </a:p>
          <a:p>
            <a:pPr lvl="1">
              <a:buFont typeface="Wingdings" panose="05000000000000000000" pitchFamily="2" charset="2"/>
              <a:buChar char="Ø"/>
            </a:pPr>
            <a:r>
              <a:rPr lang="en-CA" sz="1800" dirty="0" smtClean="0"/>
              <a:t>and then there is always the delivery application:</a:t>
            </a:r>
          </a:p>
          <a:p>
            <a:pPr lvl="2"/>
            <a:r>
              <a:rPr lang="en-CA" sz="1800" b="0" dirty="0" smtClean="0"/>
              <a:t>Beer, pizza, medicine, online purchases, </a:t>
            </a:r>
            <a:r>
              <a:rPr lang="en-CA" sz="1800" b="0" dirty="0" err="1" smtClean="0"/>
              <a:t>etc</a:t>
            </a:r>
            <a:r>
              <a:rPr lang="en-CA" sz="1800" b="0" dirty="0" smtClean="0"/>
              <a:t>…….</a:t>
            </a:r>
            <a:endParaRPr lang="en-CA" sz="1800" b="0" dirty="0"/>
          </a:p>
        </p:txBody>
      </p:sp>
    </p:spTree>
    <p:extLst>
      <p:ext uri="{BB962C8B-B14F-4D97-AF65-F5344CB8AC3E}">
        <p14:creationId xmlns:p14="http://schemas.microsoft.com/office/powerpoint/2010/main" val="1153847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pPr>
            <a:r>
              <a:rPr lang="en-CA" sz="2100" b="1" i="1" dirty="0">
                <a:solidFill>
                  <a:schemeClr val="accent1">
                    <a:lumMod val="75000"/>
                  </a:schemeClr>
                </a:solidFill>
                <a:latin typeface="Arial" panose="020B0604020202020204" pitchFamily="34" charset="0"/>
                <a:cs typeface="Arial" panose="020B0604020202020204" pitchFamily="34" charset="0"/>
              </a:rPr>
              <a:t>It is all about “Data Driven Decisions”</a:t>
            </a:r>
          </a:p>
        </p:txBody>
      </p:sp>
      <p:sp>
        <p:nvSpPr>
          <p:cNvPr id="3" name="Content Placeholder 2"/>
          <p:cNvSpPr>
            <a:spLocks noGrp="1"/>
          </p:cNvSpPr>
          <p:nvPr>
            <p:ph idx="1"/>
          </p:nvPr>
        </p:nvSpPr>
        <p:spPr>
          <a:xfrm>
            <a:off x="509414" y="1053390"/>
            <a:ext cx="6172200" cy="3581400"/>
          </a:xfrm>
        </p:spPr>
        <p:txBody>
          <a:bodyPr>
            <a:normAutofit fontScale="92500" lnSpcReduction="20000"/>
          </a:bodyPr>
          <a:lstStyle/>
          <a:p>
            <a:pPr>
              <a:spcBef>
                <a:spcPts val="0"/>
              </a:spcBef>
              <a:buFont typeface="Arial" pitchFamily="34" charset="0"/>
            </a:pPr>
            <a:r>
              <a:rPr lang="en-CA" sz="1800" b="1" i="1" dirty="0">
                <a:solidFill>
                  <a:schemeClr val="accent1">
                    <a:lumMod val="75000"/>
                  </a:schemeClr>
                </a:solidFill>
                <a:latin typeface="Arial" panose="020B0604020202020204" pitchFamily="34" charset="0"/>
                <a:cs typeface="Arial" panose="020B0604020202020204" pitchFamily="34" charset="0"/>
              </a:rPr>
              <a:t>We used to use DDD for “Dull, Dirty and Dangerous” … But it is the use of UAS for informed decision making that is the economic advantage</a:t>
            </a:r>
          </a:p>
          <a:p>
            <a:pPr>
              <a:spcBef>
                <a:spcPts val="0"/>
              </a:spcBef>
              <a:buFont typeface="Arial" pitchFamily="34" charset="0"/>
            </a:pPr>
            <a:endParaRPr lang="en-CA" sz="1800" b="1" i="1" dirty="0">
              <a:solidFill>
                <a:schemeClr val="accent1">
                  <a:lumMod val="75000"/>
                </a:schemeClr>
              </a:solidFill>
              <a:latin typeface="Arial" panose="020B0604020202020204" pitchFamily="34" charset="0"/>
              <a:cs typeface="Arial" panose="020B0604020202020204" pitchFamily="34" charset="0"/>
            </a:endParaRPr>
          </a:p>
          <a:p>
            <a:pPr>
              <a:spcBef>
                <a:spcPts val="0"/>
              </a:spcBef>
              <a:buFont typeface="Arial" pitchFamily="34" charset="0"/>
            </a:pPr>
            <a:r>
              <a:rPr lang="en-CA" sz="1800" b="1" i="1" dirty="0">
                <a:solidFill>
                  <a:schemeClr val="accent1">
                    <a:lumMod val="75000"/>
                  </a:schemeClr>
                </a:solidFill>
                <a:latin typeface="Arial" panose="020B0604020202020204" pitchFamily="34" charset="0"/>
                <a:cs typeface="Arial" panose="020B0604020202020204" pitchFamily="34" charset="0"/>
              </a:rPr>
              <a:t>The industry challenge is to identify:</a:t>
            </a:r>
          </a:p>
          <a:p>
            <a:pPr>
              <a:spcBef>
                <a:spcPts val="0"/>
              </a:spcBef>
              <a:buFont typeface="Arial" pitchFamily="34" charset="0"/>
            </a:pPr>
            <a:endParaRPr lang="en-CA" sz="1800" b="1" i="1" dirty="0">
              <a:solidFill>
                <a:schemeClr val="accent1">
                  <a:lumMod val="75000"/>
                </a:schemeClr>
              </a:solidFill>
              <a:latin typeface="Arial" panose="020B0604020202020204" pitchFamily="34" charset="0"/>
              <a:cs typeface="Arial" panose="020B0604020202020204" pitchFamily="34" charset="0"/>
            </a:endParaRPr>
          </a:p>
          <a:p>
            <a:pPr lvl="1">
              <a:spcBef>
                <a:spcPts val="0"/>
              </a:spcBef>
              <a:buFont typeface="Arial" pitchFamily="34" charset="0"/>
            </a:pPr>
            <a:r>
              <a:rPr lang="en-CA" sz="1800" i="1" dirty="0">
                <a:solidFill>
                  <a:schemeClr val="accent1">
                    <a:lumMod val="75000"/>
                  </a:schemeClr>
                </a:solidFill>
                <a:latin typeface="Arial" panose="020B0604020202020204" pitchFamily="34" charset="0"/>
                <a:cs typeface="Arial" panose="020B0604020202020204" pitchFamily="34" charset="0"/>
              </a:rPr>
              <a:t>Where is “the data”?</a:t>
            </a:r>
          </a:p>
          <a:p>
            <a:pPr lvl="1">
              <a:spcBef>
                <a:spcPts val="0"/>
              </a:spcBef>
              <a:buFont typeface="Arial" pitchFamily="34" charset="0"/>
            </a:pPr>
            <a:endParaRPr lang="en-CA" sz="1800" i="1" dirty="0">
              <a:solidFill>
                <a:schemeClr val="accent1">
                  <a:lumMod val="75000"/>
                </a:schemeClr>
              </a:solidFill>
              <a:latin typeface="Arial" panose="020B0604020202020204" pitchFamily="34" charset="0"/>
              <a:cs typeface="Arial" panose="020B0604020202020204" pitchFamily="34" charset="0"/>
            </a:endParaRPr>
          </a:p>
          <a:p>
            <a:pPr lvl="1">
              <a:spcBef>
                <a:spcPts val="0"/>
              </a:spcBef>
              <a:buFont typeface="Arial" pitchFamily="34" charset="0"/>
            </a:pPr>
            <a:r>
              <a:rPr lang="en-CA" sz="1800" i="1" dirty="0">
                <a:solidFill>
                  <a:schemeClr val="accent1">
                    <a:lumMod val="75000"/>
                  </a:schemeClr>
                </a:solidFill>
                <a:latin typeface="Arial" panose="020B0604020202020204" pitchFamily="34" charset="0"/>
                <a:cs typeface="Arial" panose="020B0604020202020204" pitchFamily="34" charset="0"/>
              </a:rPr>
              <a:t>How can it be measured?</a:t>
            </a:r>
          </a:p>
          <a:p>
            <a:pPr lvl="1">
              <a:spcBef>
                <a:spcPts val="0"/>
              </a:spcBef>
              <a:buFont typeface="Arial" pitchFamily="34" charset="0"/>
            </a:pPr>
            <a:endParaRPr lang="en-CA" sz="1800" i="1" dirty="0">
              <a:solidFill>
                <a:schemeClr val="accent1">
                  <a:lumMod val="75000"/>
                </a:schemeClr>
              </a:solidFill>
              <a:latin typeface="Arial" panose="020B0604020202020204" pitchFamily="34" charset="0"/>
              <a:cs typeface="Arial" panose="020B0604020202020204" pitchFamily="34" charset="0"/>
            </a:endParaRPr>
          </a:p>
          <a:p>
            <a:pPr lvl="1">
              <a:spcBef>
                <a:spcPts val="0"/>
              </a:spcBef>
              <a:buFont typeface="Arial" pitchFamily="34" charset="0"/>
            </a:pPr>
            <a:r>
              <a:rPr lang="en-CA" sz="1800" i="1" dirty="0">
                <a:solidFill>
                  <a:schemeClr val="accent1">
                    <a:lumMod val="75000"/>
                  </a:schemeClr>
                </a:solidFill>
                <a:latin typeface="Arial" panose="020B0604020202020204" pitchFamily="34" charset="0"/>
                <a:cs typeface="Arial" panose="020B0604020202020204" pitchFamily="34" charset="0"/>
              </a:rPr>
              <a:t>How can it be transformed into information in a timely fashion?</a:t>
            </a:r>
          </a:p>
          <a:p>
            <a:pPr lvl="1">
              <a:spcBef>
                <a:spcPts val="0"/>
              </a:spcBef>
              <a:buFont typeface="Arial" pitchFamily="34" charset="0"/>
            </a:pPr>
            <a:endParaRPr lang="en-CA" sz="1800" i="1" dirty="0">
              <a:solidFill>
                <a:schemeClr val="accent1">
                  <a:lumMod val="75000"/>
                </a:schemeClr>
              </a:solidFill>
              <a:latin typeface="Arial" panose="020B0604020202020204" pitchFamily="34" charset="0"/>
              <a:cs typeface="Arial" panose="020B0604020202020204" pitchFamily="34" charset="0"/>
            </a:endParaRPr>
          </a:p>
          <a:p>
            <a:pPr lvl="1">
              <a:spcBef>
                <a:spcPts val="0"/>
              </a:spcBef>
              <a:buFont typeface="Arial" pitchFamily="34" charset="0"/>
            </a:pPr>
            <a:r>
              <a:rPr lang="en-CA" sz="1800" i="1" dirty="0">
                <a:solidFill>
                  <a:schemeClr val="accent1">
                    <a:lumMod val="75000"/>
                  </a:schemeClr>
                </a:solidFill>
                <a:latin typeface="Arial" panose="020B0604020202020204" pitchFamily="34" charset="0"/>
                <a:cs typeface="Arial" panose="020B0604020202020204" pitchFamily="34" charset="0"/>
              </a:rPr>
              <a:t>How can Data Driven Decisions ultimately alter the overall work flow and lead to economic advantage?</a:t>
            </a:r>
          </a:p>
          <a:p>
            <a:pPr>
              <a:spcBef>
                <a:spcPts val="0"/>
              </a:spcBef>
              <a:buFont typeface="Arial" pitchFamily="34" charset="0"/>
            </a:pPr>
            <a:endParaRPr lang="en-CA" sz="1500" i="1" dirty="0">
              <a:latin typeface="Arial" pitchFamily="34" charset="0"/>
              <a:cs typeface="Arial" pitchFamily="34" charset="0"/>
            </a:endParaRPr>
          </a:p>
          <a:p>
            <a:pPr lvl="1">
              <a:spcBef>
                <a:spcPts val="0"/>
              </a:spcBef>
            </a:pPr>
            <a:endParaRPr lang="en-CA" sz="1200" i="1" dirty="0" smtClean="0">
              <a:latin typeface="Arial" pitchFamily="34" charset="0"/>
              <a:cs typeface="Arial" pitchFamily="34" charset="0"/>
            </a:endParaRPr>
          </a:p>
          <a:p>
            <a:pPr lvl="1">
              <a:spcBef>
                <a:spcPts val="0"/>
              </a:spcBef>
            </a:pPr>
            <a:endParaRPr lang="en-CA" sz="1200" i="1" dirty="0" smtClean="0">
              <a:latin typeface="Arial" pitchFamily="34" charset="0"/>
              <a:cs typeface="Arial" pitchFamily="34" charset="0"/>
            </a:endParaRPr>
          </a:p>
          <a:p>
            <a:pPr marL="0" indent="0" algn="ctr">
              <a:buNone/>
            </a:pPr>
            <a:endParaRPr lang="en-CA" sz="1500" b="1" i="1" dirty="0" smtClean="0">
              <a:latin typeface="Arial" pitchFamily="34" charset="0"/>
              <a:cs typeface="Arial" pitchFamily="34" charset="0"/>
            </a:endParaRPr>
          </a:p>
          <a:p>
            <a:pPr>
              <a:buFont typeface="Wingdings" panose="05000000000000000000" pitchFamily="2" charset="2"/>
              <a:buChar char="Ø"/>
            </a:pPr>
            <a:endParaRPr lang="en-CA" sz="1500" b="1" i="1" dirty="0">
              <a:latin typeface="Arial" pitchFamily="34" charset="0"/>
              <a:cs typeface="Arial" pitchFamily="34" charset="0"/>
            </a:endParaRPr>
          </a:p>
        </p:txBody>
      </p:sp>
    </p:spTree>
    <p:extLst>
      <p:ext uri="{BB962C8B-B14F-4D97-AF65-F5344CB8AC3E}">
        <p14:creationId xmlns:p14="http://schemas.microsoft.com/office/powerpoint/2010/main" val="3732855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24" y="285750"/>
            <a:ext cx="6172200" cy="642938"/>
          </a:xfrm>
        </p:spPr>
        <p:txBody>
          <a:bodyPr>
            <a:normAutofit/>
          </a:bodyPr>
          <a:lstStyle/>
          <a:p>
            <a:r>
              <a:rPr lang="en-US" sz="2100" b="1" dirty="0">
                <a:solidFill>
                  <a:schemeClr val="accent1">
                    <a:lumMod val="75000"/>
                  </a:schemeClr>
                </a:solidFill>
                <a:latin typeface="Arial" pitchFamily="34" charset="0"/>
                <a:cs typeface="Arial" pitchFamily="34" charset="0"/>
              </a:rPr>
              <a:t>Potential UAS Applications</a:t>
            </a:r>
          </a:p>
        </p:txBody>
      </p:sp>
      <p:sp>
        <p:nvSpPr>
          <p:cNvPr id="3" name="Content Placeholder 2"/>
          <p:cNvSpPr>
            <a:spLocks noGrp="1"/>
          </p:cNvSpPr>
          <p:nvPr>
            <p:ph idx="1"/>
          </p:nvPr>
        </p:nvSpPr>
        <p:spPr>
          <a:xfrm>
            <a:off x="636024" y="1200150"/>
            <a:ext cx="2857500" cy="3105707"/>
          </a:xfrm>
        </p:spPr>
        <p:txBody>
          <a:bodyPr>
            <a:normAutofit fontScale="55000" lnSpcReduction="20000"/>
          </a:bodyPr>
          <a:lstStyle/>
          <a:p>
            <a:r>
              <a:rPr lang="en-US" sz="2500" dirty="0"/>
              <a:t>Arctic Surveillance</a:t>
            </a:r>
          </a:p>
          <a:p>
            <a:r>
              <a:rPr lang="en-US" sz="2500" dirty="0"/>
              <a:t>First Responders</a:t>
            </a:r>
          </a:p>
          <a:p>
            <a:r>
              <a:rPr lang="en-US" sz="2500" dirty="0"/>
              <a:t>Forest Fire Management</a:t>
            </a:r>
          </a:p>
          <a:p>
            <a:r>
              <a:rPr lang="en-US" sz="2500" dirty="0"/>
              <a:t>Pipeline Monitoring</a:t>
            </a:r>
          </a:p>
          <a:p>
            <a:r>
              <a:rPr lang="en-US" sz="2500" dirty="0"/>
              <a:t>Power line Monitoring</a:t>
            </a:r>
          </a:p>
          <a:p>
            <a:r>
              <a:rPr lang="en-US" sz="2500" dirty="0"/>
              <a:t>Cinema and TV applications</a:t>
            </a:r>
          </a:p>
          <a:p>
            <a:r>
              <a:rPr lang="en-US" sz="2500" dirty="0"/>
              <a:t>Environmental Survey</a:t>
            </a:r>
          </a:p>
          <a:p>
            <a:r>
              <a:rPr lang="en-US" sz="2500" dirty="0"/>
              <a:t>Forest and Land Survey</a:t>
            </a:r>
          </a:p>
          <a:p>
            <a:r>
              <a:rPr lang="en-US" sz="2500" dirty="0"/>
              <a:t>Agriculture and Crop Spraying</a:t>
            </a:r>
          </a:p>
          <a:p>
            <a:r>
              <a:rPr lang="en-US" sz="2500" dirty="0"/>
              <a:t>Crime Scene Surveys</a:t>
            </a:r>
          </a:p>
          <a:p>
            <a:r>
              <a:rPr lang="en-US" sz="2500" dirty="0"/>
              <a:t>Offshore Monitoring</a:t>
            </a:r>
          </a:p>
          <a:p>
            <a:r>
              <a:rPr lang="en-US" sz="2500" dirty="0"/>
              <a:t>Critical Infrastructure Protection</a:t>
            </a:r>
          </a:p>
          <a:p>
            <a:r>
              <a:rPr lang="en-US" sz="2500" dirty="0"/>
              <a:t>Internal Waterways</a:t>
            </a:r>
          </a:p>
          <a:p>
            <a:r>
              <a:rPr lang="en-US" sz="2500" dirty="0"/>
              <a:t>Mineral Surveys</a:t>
            </a:r>
            <a:endParaRPr lang="en-US" sz="2325" dirty="0"/>
          </a:p>
          <a:p>
            <a:endParaRPr lang="en-US" dirty="0"/>
          </a:p>
        </p:txBody>
      </p:sp>
      <p:sp>
        <p:nvSpPr>
          <p:cNvPr id="5" name="Content Placeholder 2"/>
          <p:cNvSpPr txBox="1">
            <a:spLocks/>
          </p:cNvSpPr>
          <p:nvPr/>
        </p:nvSpPr>
        <p:spPr>
          <a:xfrm>
            <a:off x="3722124" y="1196300"/>
            <a:ext cx="2857500" cy="3064083"/>
          </a:xfrm>
          <a:prstGeom prst="rect">
            <a:avLst/>
          </a:prstGeom>
        </p:spPr>
        <p:txBody>
          <a:bodyPr vert="horz" lIns="68580" tIns="34290" rIns="68580" bIns="34290" rtlCol="0">
            <a:noAutofit/>
          </a:bodyPr>
          <a:lstStyle/>
          <a:p>
            <a:pPr marL="257175" indent="-257175">
              <a:lnSpc>
                <a:spcPct val="80000"/>
              </a:lnSpc>
              <a:spcBef>
                <a:spcPct val="20000"/>
              </a:spcBef>
              <a:buFont typeface="Arial" pitchFamily="34" charset="0"/>
              <a:buChar char="•"/>
              <a:defRPr/>
            </a:pPr>
            <a:r>
              <a:rPr lang="en-US" sz="1400" dirty="0"/>
              <a:t>Poaching and Game Surveys</a:t>
            </a:r>
          </a:p>
          <a:p>
            <a:pPr marL="257175" indent="-257175">
              <a:lnSpc>
                <a:spcPct val="80000"/>
              </a:lnSpc>
              <a:spcBef>
                <a:spcPct val="20000"/>
              </a:spcBef>
              <a:buFont typeface="Arial" pitchFamily="34" charset="0"/>
              <a:buChar char="•"/>
              <a:defRPr/>
            </a:pPr>
            <a:r>
              <a:rPr lang="en-US" sz="1400" dirty="0"/>
              <a:t>Wildlife Surveys</a:t>
            </a:r>
          </a:p>
          <a:p>
            <a:pPr marL="257175" indent="-257175">
              <a:lnSpc>
                <a:spcPct val="80000"/>
              </a:lnSpc>
              <a:spcBef>
                <a:spcPct val="20000"/>
              </a:spcBef>
              <a:buFont typeface="Arial" pitchFamily="34" charset="0"/>
              <a:buChar char="•"/>
              <a:defRPr/>
            </a:pPr>
            <a:r>
              <a:rPr lang="en-US" sz="1400" dirty="0"/>
              <a:t>Atmospheric and Ocean Studies</a:t>
            </a:r>
          </a:p>
          <a:p>
            <a:pPr marL="257175" indent="-257175">
              <a:lnSpc>
                <a:spcPct val="80000"/>
              </a:lnSpc>
              <a:spcBef>
                <a:spcPct val="20000"/>
              </a:spcBef>
              <a:buFont typeface="Arial" pitchFamily="34" charset="0"/>
              <a:buChar char="•"/>
              <a:defRPr/>
            </a:pPr>
            <a:r>
              <a:rPr lang="en-US" sz="1400" dirty="0"/>
              <a:t>Border Integrity</a:t>
            </a:r>
          </a:p>
          <a:p>
            <a:pPr marL="257175" indent="-257175">
              <a:lnSpc>
                <a:spcPct val="80000"/>
              </a:lnSpc>
              <a:spcBef>
                <a:spcPct val="20000"/>
              </a:spcBef>
              <a:buFont typeface="Arial" pitchFamily="34" charset="0"/>
              <a:buChar char="•"/>
              <a:defRPr/>
            </a:pPr>
            <a:r>
              <a:rPr lang="en-US" sz="1400" dirty="0"/>
              <a:t>Crowd Control and Monitoring</a:t>
            </a:r>
          </a:p>
          <a:p>
            <a:pPr marL="257175" indent="-257175">
              <a:lnSpc>
                <a:spcPct val="80000"/>
              </a:lnSpc>
              <a:spcBef>
                <a:spcPct val="20000"/>
              </a:spcBef>
              <a:buFont typeface="Arial" pitchFamily="34" charset="0"/>
              <a:buChar char="•"/>
              <a:defRPr/>
            </a:pPr>
            <a:r>
              <a:rPr lang="en-US" sz="1400" dirty="0"/>
              <a:t>Ice Flow Monitoring</a:t>
            </a:r>
          </a:p>
          <a:p>
            <a:pPr marL="257175" indent="-257175">
              <a:lnSpc>
                <a:spcPct val="80000"/>
              </a:lnSpc>
              <a:spcBef>
                <a:spcPct val="20000"/>
              </a:spcBef>
              <a:buFont typeface="Arial" pitchFamily="34" charset="0"/>
              <a:buChar char="•"/>
              <a:defRPr/>
            </a:pPr>
            <a:r>
              <a:rPr lang="en-US" sz="1400" dirty="0"/>
              <a:t>Pollution Detection</a:t>
            </a:r>
          </a:p>
          <a:p>
            <a:pPr marL="257175" indent="-257175">
              <a:lnSpc>
                <a:spcPct val="80000"/>
              </a:lnSpc>
              <a:spcBef>
                <a:spcPct val="20000"/>
              </a:spcBef>
              <a:buFont typeface="Arial" pitchFamily="34" charset="0"/>
              <a:buChar char="•"/>
              <a:defRPr/>
            </a:pPr>
            <a:r>
              <a:rPr lang="en-US" sz="1400" dirty="0"/>
              <a:t>Search and Rescue</a:t>
            </a:r>
          </a:p>
          <a:p>
            <a:pPr marL="257175" indent="-257175">
              <a:lnSpc>
                <a:spcPct val="80000"/>
              </a:lnSpc>
              <a:spcBef>
                <a:spcPct val="20000"/>
              </a:spcBef>
              <a:buFont typeface="Arial" pitchFamily="34" charset="0"/>
              <a:buChar char="•"/>
              <a:defRPr/>
            </a:pPr>
            <a:r>
              <a:rPr lang="en-US" sz="1400" dirty="0"/>
              <a:t>Arctic Communication</a:t>
            </a:r>
          </a:p>
          <a:p>
            <a:pPr marL="257175" indent="-257175">
              <a:lnSpc>
                <a:spcPct val="80000"/>
              </a:lnSpc>
              <a:spcBef>
                <a:spcPct val="20000"/>
              </a:spcBef>
              <a:buFont typeface="Arial" pitchFamily="34" charset="0"/>
              <a:buChar char="•"/>
              <a:defRPr/>
            </a:pPr>
            <a:r>
              <a:rPr lang="en-US" sz="1400" dirty="0"/>
              <a:t>Counter Narcotics</a:t>
            </a:r>
          </a:p>
          <a:p>
            <a:pPr marL="257175" indent="-257175">
              <a:lnSpc>
                <a:spcPct val="80000"/>
              </a:lnSpc>
              <a:spcBef>
                <a:spcPct val="20000"/>
              </a:spcBef>
              <a:buFont typeface="Arial" pitchFamily="34" charset="0"/>
              <a:buChar char="•"/>
              <a:defRPr/>
            </a:pPr>
            <a:r>
              <a:rPr lang="en-US" sz="1400" dirty="0"/>
              <a:t>Enclosed Area Security</a:t>
            </a:r>
          </a:p>
          <a:p>
            <a:pPr marL="257175" indent="-257175">
              <a:lnSpc>
                <a:spcPct val="80000"/>
              </a:lnSpc>
              <a:spcBef>
                <a:spcPct val="20000"/>
              </a:spcBef>
              <a:buFont typeface="Arial" pitchFamily="34" charset="0"/>
              <a:buChar char="•"/>
              <a:defRPr/>
            </a:pPr>
            <a:r>
              <a:rPr lang="en-US" sz="1400" dirty="0"/>
              <a:t>News Services</a:t>
            </a:r>
          </a:p>
          <a:p>
            <a:pPr marL="257175" indent="-257175">
              <a:lnSpc>
                <a:spcPct val="80000"/>
              </a:lnSpc>
              <a:spcBef>
                <a:spcPct val="20000"/>
              </a:spcBef>
              <a:buFont typeface="Arial" pitchFamily="34" charset="0"/>
              <a:buChar char="•"/>
              <a:defRPr/>
            </a:pPr>
            <a:r>
              <a:rPr lang="en-US" sz="1400" dirty="0"/>
              <a:t>Traffic </a:t>
            </a:r>
            <a:r>
              <a:rPr lang="en-US" sz="1400" dirty="0" smtClean="0"/>
              <a:t>Monitoring</a:t>
            </a:r>
          </a:p>
          <a:p>
            <a:pPr marL="257175" indent="-257175">
              <a:lnSpc>
                <a:spcPct val="80000"/>
              </a:lnSpc>
              <a:spcBef>
                <a:spcPct val="20000"/>
              </a:spcBef>
              <a:buFont typeface="Arial" pitchFamily="34" charset="0"/>
              <a:buChar char="•"/>
              <a:defRPr/>
            </a:pPr>
            <a:r>
              <a:rPr lang="en-US" sz="1400" dirty="0" smtClean="0"/>
              <a:t>Smoke Stack Inspection</a:t>
            </a:r>
            <a:endParaRPr lang="en-US" sz="1400" dirty="0"/>
          </a:p>
          <a:p>
            <a:pPr marL="257175" indent="-257175">
              <a:spcBef>
                <a:spcPct val="20000"/>
              </a:spcBef>
              <a:buFont typeface="Arial" pitchFamily="34" charset="0"/>
              <a:buChar char="•"/>
              <a:defRPr/>
            </a:pPr>
            <a:endParaRPr lang="en-US" sz="1200" dirty="0">
              <a:solidFill>
                <a:prstClr val="black"/>
              </a:solidFill>
              <a:latin typeface="Arial" pitchFamily="34" charset="0"/>
              <a:cs typeface="Arial" pitchFamily="34" charset="0"/>
            </a:endParaRPr>
          </a:p>
        </p:txBody>
      </p:sp>
      <p:sp>
        <p:nvSpPr>
          <p:cNvPr id="12" name="TextBox 11"/>
          <p:cNvSpPr txBox="1"/>
          <p:nvPr/>
        </p:nvSpPr>
        <p:spPr>
          <a:xfrm>
            <a:off x="2209800" y="4377954"/>
            <a:ext cx="2358979" cy="300082"/>
          </a:xfrm>
          <a:prstGeom prst="rect">
            <a:avLst/>
          </a:prstGeom>
          <a:noFill/>
        </p:spPr>
        <p:txBody>
          <a:bodyPr wrap="none" rtlCol="0">
            <a:spAutoFit/>
          </a:bodyPr>
          <a:lstStyle/>
          <a:p>
            <a:r>
              <a:rPr lang="en-CA" sz="1350" dirty="0">
                <a:solidFill>
                  <a:srgbClr val="C00000"/>
                </a:solidFill>
              </a:rPr>
              <a:t>….and probably </a:t>
            </a:r>
            <a:r>
              <a:rPr lang="en-CA" sz="1350" dirty="0" smtClean="0">
                <a:solidFill>
                  <a:srgbClr val="C00000"/>
                </a:solidFill>
              </a:rPr>
              <a:t>many others</a:t>
            </a:r>
            <a:r>
              <a:rPr lang="en-CA" sz="1350" dirty="0">
                <a:solidFill>
                  <a:srgbClr val="C00000"/>
                </a:solidFill>
              </a:rPr>
              <a:t>….</a:t>
            </a:r>
            <a:endParaRPr lang="en-US" sz="1350" dirty="0">
              <a:solidFill>
                <a:srgbClr val="C00000"/>
              </a:solidFill>
            </a:endParaRPr>
          </a:p>
        </p:txBody>
      </p:sp>
    </p:spTree>
    <p:extLst>
      <p:ext uri="{BB962C8B-B14F-4D97-AF65-F5344CB8AC3E}">
        <p14:creationId xmlns:p14="http://schemas.microsoft.com/office/powerpoint/2010/main" val="3195698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175" b="1" dirty="0" smtClean="0">
                <a:latin typeface="Arial" pitchFamily="34" charset="0"/>
                <a:cs typeface="Arial" pitchFamily="34" charset="0"/>
              </a:rPr>
              <a:t>Hey, have you seen what I </a:t>
            </a:r>
            <a:br>
              <a:rPr lang="en-CA" sz="2175" b="1" dirty="0" smtClean="0">
                <a:latin typeface="Arial" pitchFamily="34" charset="0"/>
                <a:cs typeface="Arial" pitchFamily="34" charset="0"/>
              </a:rPr>
            </a:br>
            <a:r>
              <a:rPr lang="en-CA" sz="2175" b="1" dirty="0" smtClean="0">
                <a:latin typeface="Arial" pitchFamily="34" charset="0"/>
                <a:cs typeface="Arial" pitchFamily="34" charset="0"/>
              </a:rPr>
              <a:t>just bought……?</a:t>
            </a:r>
            <a:endParaRPr lang="en-CA" sz="2175" b="1" dirty="0">
              <a:latin typeface="Arial" pitchFamily="34" charset="0"/>
              <a:cs typeface="Arial" pitchFamily="34" charset="0"/>
            </a:endParaRPr>
          </a:p>
        </p:txBody>
      </p:sp>
      <p:sp>
        <p:nvSpPr>
          <p:cNvPr id="3" name="Content Placeholder 2"/>
          <p:cNvSpPr>
            <a:spLocks noGrp="1"/>
          </p:cNvSpPr>
          <p:nvPr>
            <p:ph idx="1"/>
          </p:nvPr>
        </p:nvSpPr>
        <p:spPr>
          <a:xfrm>
            <a:off x="342900" y="2333291"/>
            <a:ext cx="4000500" cy="2524459"/>
          </a:xfrm>
        </p:spPr>
        <p:txBody>
          <a:bodyPr>
            <a:normAutofit/>
          </a:bodyPr>
          <a:lstStyle/>
          <a:p>
            <a:pPr>
              <a:buFont typeface="Wingdings" panose="05000000000000000000" pitchFamily="2" charset="2"/>
              <a:buChar char="Ø"/>
            </a:pPr>
            <a:r>
              <a:rPr lang="en-CA" sz="1500" dirty="0" smtClean="0"/>
              <a:t>“Model aircraft” are:</a:t>
            </a:r>
          </a:p>
          <a:p>
            <a:pPr lvl="1">
              <a:buFont typeface="Wingdings" panose="05000000000000000000" pitchFamily="2" charset="2"/>
              <a:buChar char="Ø"/>
            </a:pPr>
            <a:r>
              <a:rPr lang="en-CA" sz="1500" b="0" dirty="0" smtClean="0"/>
              <a:t>Extremely capable</a:t>
            </a:r>
          </a:p>
          <a:p>
            <a:pPr lvl="1">
              <a:buFont typeface="Wingdings" panose="05000000000000000000" pitchFamily="2" charset="2"/>
              <a:buChar char="Ø"/>
            </a:pPr>
            <a:r>
              <a:rPr lang="en-CA" sz="1500" b="0" dirty="0" smtClean="0"/>
              <a:t>Available for a very low cost!</a:t>
            </a:r>
          </a:p>
          <a:p>
            <a:pPr>
              <a:buFont typeface="Wingdings" panose="05000000000000000000" pitchFamily="2" charset="2"/>
              <a:buChar char="Ø"/>
            </a:pPr>
            <a:endParaRPr lang="en-CA" sz="1500" b="0" dirty="0" smtClean="0"/>
          </a:p>
          <a:p>
            <a:pPr>
              <a:buFont typeface="Wingdings" panose="05000000000000000000" pitchFamily="2" charset="2"/>
              <a:buChar char="Ø"/>
            </a:pPr>
            <a:r>
              <a:rPr lang="en-CA" sz="1500" b="0" dirty="0" smtClean="0"/>
              <a:t>All can provide huge “value – added”</a:t>
            </a:r>
          </a:p>
          <a:p>
            <a:pPr>
              <a:buFont typeface="Wingdings" panose="05000000000000000000" pitchFamily="2" charset="2"/>
              <a:buChar char="Ø"/>
            </a:pPr>
            <a:endParaRPr lang="en-CA" sz="1500" b="0" dirty="0" smtClean="0"/>
          </a:p>
          <a:p>
            <a:pPr>
              <a:buFont typeface="Wingdings" panose="05000000000000000000" pitchFamily="2" charset="2"/>
              <a:buChar char="Ø"/>
            </a:pPr>
            <a:r>
              <a:rPr lang="en-CA" sz="1500" b="0" dirty="0" smtClean="0"/>
              <a:t>How can we ensure these new members of our sector operate professionally, safely and in compliance to regulation?</a:t>
            </a:r>
          </a:p>
          <a:p>
            <a:endParaRPr lang="en-CA" dirty="0" smtClean="0"/>
          </a:p>
          <a:p>
            <a:pPr marL="0" indent="0">
              <a:buNone/>
            </a:pPr>
            <a:endParaRPr lang="en-CA"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233" y="2421397"/>
            <a:ext cx="2266950" cy="2019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45" y="1144619"/>
            <a:ext cx="6191938" cy="1195388"/>
          </a:xfrm>
          <a:prstGeom prst="rect">
            <a:avLst/>
          </a:prstGeom>
        </p:spPr>
      </p:pic>
      <p:sp>
        <p:nvSpPr>
          <p:cNvPr id="5" name="Rectangle 4"/>
          <p:cNvSpPr/>
          <p:nvPr/>
        </p:nvSpPr>
        <p:spPr>
          <a:xfrm>
            <a:off x="1581150" y="2063996"/>
            <a:ext cx="762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18750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800" b="1" dirty="0">
                <a:latin typeface="Arial" pitchFamily="34" charset="0"/>
                <a:cs typeface="Arial" pitchFamily="34" charset="0"/>
              </a:rPr>
              <a:t>Recreational, Model UAS</a:t>
            </a:r>
            <a:r>
              <a:rPr lang="en-CA" sz="1800" b="1" dirty="0" smtClean="0">
                <a:solidFill>
                  <a:schemeClr val="accent1"/>
                </a:solidFill>
                <a:latin typeface="Arial" pitchFamily="34" charset="0"/>
                <a:cs typeface="Arial" pitchFamily="34" charset="0"/>
              </a:rPr>
              <a:t/>
            </a:r>
            <a:br>
              <a:rPr lang="en-CA" sz="1800" b="1" dirty="0" smtClean="0">
                <a:solidFill>
                  <a:schemeClr val="accent1"/>
                </a:solidFill>
                <a:latin typeface="Arial" pitchFamily="34" charset="0"/>
                <a:cs typeface="Arial" pitchFamily="34" charset="0"/>
              </a:rPr>
            </a:br>
            <a:endParaRPr lang="en-CA" sz="1800" b="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57200" y="1063228"/>
            <a:ext cx="6172200" cy="3794522"/>
          </a:xfrm>
        </p:spPr>
        <p:txBody>
          <a:bodyPr>
            <a:normAutofit/>
          </a:bodyPr>
          <a:lstStyle/>
          <a:p>
            <a:pPr>
              <a:spcBef>
                <a:spcPts val="0"/>
              </a:spcBef>
              <a:spcAft>
                <a:spcPts val="900"/>
              </a:spcAft>
              <a:buFont typeface="Wingdings" panose="05000000000000000000" pitchFamily="2" charset="2"/>
              <a:buChar char="Ø"/>
            </a:pPr>
            <a:r>
              <a:rPr lang="en-CA" sz="1700" i="1" dirty="0" smtClean="0">
                <a:latin typeface="Arial" pitchFamily="34" charset="0"/>
                <a:cs typeface="Arial" pitchFamily="34" charset="0"/>
              </a:rPr>
              <a:t>Potential solutions:</a:t>
            </a:r>
          </a:p>
          <a:p>
            <a:pPr>
              <a:spcBef>
                <a:spcPts val="0"/>
              </a:spcBef>
              <a:spcAft>
                <a:spcPts val="900"/>
              </a:spcAft>
              <a:buFont typeface="Wingdings" panose="05000000000000000000" pitchFamily="2" charset="2"/>
              <a:buChar char="Ø"/>
            </a:pPr>
            <a:endParaRPr lang="en-CA" sz="1700" i="1" dirty="0" smtClean="0">
              <a:latin typeface="Arial" pitchFamily="34" charset="0"/>
              <a:cs typeface="Arial" pitchFamily="34" charset="0"/>
            </a:endParaRPr>
          </a:p>
          <a:p>
            <a:pPr lvl="1">
              <a:spcBef>
                <a:spcPts val="0"/>
              </a:spcBef>
              <a:spcAft>
                <a:spcPts val="900"/>
              </a:spcAft>
              <a:buFont typeface="Wingdings" panose="05000000000000000000" pitchFamily="2" charset="2"/>
              <a:buChar char="Ø"/>
            </a:pPr>
            <a:r>
              <a:rPr lang="en-CA" sz="1400" i="1" dirty="0" smtClean="0">
                <a:latin typeface="Arial" pitchFamily="34" charset="0"/>
                <a:cs typeface="Arial" pitchFamily="34" charset="0"/>
              </a:rPr>
              <a:t>Information provided to purchases at point of sale</a:t>
            </a:r>
          </a:p>
          <a:p>
            <a:pPr lvl="1">
              <a:spcBef>
                <a:spcPts val="0"/>
              </a:spcBef>
              <a:spcAft>
                <a:spcPts val="900"/>
              </a:spcAft>
              <a:buFont typeface="Wingdings" panose="05000000000000000000" pitchFamily="2" charset="2"/>
              <a:buChar char="Ø"/>
            </a:pPr>
            <a:r>
              <a:rPr lang="en-CA" sz="1400" i="1" dirty="0" smtClean="0">
                <a:latin typeface="Arial" pitchFamily="34" charset="0"/>
                <a:cs typeface="Arial" pitchFamily="34" charset="0"/>
              </a:rPr>
              <a:t>Provision of guidelines, information on model aeronautics societies, information on legal responsibilities</a:t>
            </a:r>
          </a:p>
          <a:p>
            <a:pPr lvl="1">
              <a:spcBef>
                <a:spcPts val="0"/>
              </a:spcBef>
              <a:spcAft>
                <a:spcPts val="900"/>
              </a:spcAft>
              <a:buFont typeface="Wingdings" panose="05000000000000000000" pitchFamily="2" charset="2"/>
              <a:buChar char="Ø"/>
            </a:pPr>
            <a:r>
              <a:rPr lang="en-CA" sz="1400" dirty="0" smtClean="0"/>
              <a:t>“Pleasure watercraft approach” to licensing</a:t>
            </a:r>
            <a:endParaRPr lang="en-CA" sz="1400" i="1" dirty="0" smtClean="0">
              <a:latin typeface="Arial" pitchFamily="34" charset="0"/>
              <a:cs typeface="Arial" pitchFamily="34" charset="0"/>
            </a:endParaRPr>
          </a:p>
          <a:p>
            <a:pPr lvl="1">
              <a:spcBef>
                <a:spcPts val="0"/>
              </a:spcBef>
              <a:spcAft>
                <a:spcPts val="900"/>
              </a:spcAft>
              <a:buFont typeface="Wingdings" panose="05000000000000000000" pitchFamily="2" charset="2"/>
              <a:buChar char="Ø"/>
            </a:pPr>
            <a:r>
              <a:rPr lang="en-CA" sz="1400" i="1" dirty="0" smtClean="0">
                <a:latin typeface="Arial" pitchFamily="34" charset="0"/>
                <a:cs typeface="Arial" pitchFamily="34" charset="0"/>
              </a:rPr>
              <a:t>Enforcement of current regulations to highlight the need for compliance.</a:t>
            </a:r>
          </a:p>
          <a:p>
            <a:pPr>
              <a:spcBef>
                <a:spcPts val="0"/>
              </a:spcBef>
              <a:spcAft>
                <a:spcPts val="900"/>
              </a:spcAft>
              <a:buFont typeface="Wingdings" panose="05000000000000000000" pitchFamily="2" charset="2"/>
              <a:buChar char="Ø"/>
            </a:pPr>
            <a:endParaRPr lang="en-CA" sz="1700" b="1" i="1" u="sng" dirty="0" smtClean="0">
              <a:latin typeface="Arial" pitchFamily="34" charset="0"/>
              <a:cs typeface="Arial" pitchFamily="34" charset="0"/>
            </a:endParaRPr>
          </a:p>
          <a:p>
            <a:pPr marL="0" indent="0" algn="ctr">
              <a:spcBef>
                <a:spcPts val="0"/>
              </a:spcBef>
              <a:spcAft>
                <a:spcPts val="900"/>
              </a:spcAft>
              <a:buNone/>
            </a:pPr>
            <a:r>
              <a:rPr lang="en-CA" sz="1700" b="1" i="1" u="sng" dirty="0" smtClean="0">
                <a:latin typeface="Arial" pitchFamily="34" charset="0"/>
                <a:cs typeface="Arial" pitchFamily="34" charset="0"/>
              </a:rPr>
              <a:t>Everyone in the industry needs to assist in this effort!</a:t>
            </a:r>
          </a:p>
          <a:p>
            <a:pPr>
              <a:spcBef>
                <a:spcPts val="0"/>
              </a:spcBef>
              <a:spcAft>
                <a:spcPts val="900"/>
              </a:spcAft>
              <a:buFont typeface="Wingdings" panose="05000000000000000000" pitchFamily="2" charset="2"/>
              <a:buChar char="Ø"/>
            </a:pPr>
            <a:endParaRPr lang="en-CA" sz="1700" dirty="0">
              <a:latin typeface="Arial" pitchFamily="34" charset="0"/>
              <a:cs typeface="Arial" pitchFamily="34" charset="0"/>
            </a:endParaRPr>
          </a:p>
        </p:txBody>
      </p:sp>
    </p:spTree>
    <p:extLst>
      <p:ext uri="{BB962C8B-B14F-4D97-AF65-F5344CB8AC3E}">
        <p14:creationId xmlns:p14="http://schemas.microsoft.com/office/powerpoint/2010/main" val="320612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b="1" dirty="0" smtClean="0">
                <a:solidFill>
                  <a:schemeClr val="accent1"/>
                </a:solidFill>
                <a:latin typeface="Arial" pitchFamily="34" charset="0"/>
                <a:cs typeface="Arial" pitchFamily="34" charset="0"/>
              </a:rPr>
              <a:t>Questions?</a:t>
            </a:r>
            <a:endParaRPr lang="en-CA" sz="2400" b="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3692380" y="849530"/>
            <a:ext cx="2979517" cy="3079984"/>
          </a:xfrm>
          <a:ln w="25400">
            <a:solidFill>
              <a:srgbClr val="E35247"/>
            </a:solidFill>
          </a:ln>
        </p:spPr>
        <p:txBody>
          <a:bodyPr>
            <a:normAutofit fontScale="92500"/>
          </a:bodyPr>
          <a:lstStyle/>
          <a:p>
            <a:pPr marL="0" indent="0" algn="ctr">
              <a:buNone/>
            </a:pPr>
            <a:r>
              <a:rPr lang="en-CA" sz="1350" b="1" i="1" dirty="0" smtClean="0">
                <a:latin typeface="Arial" pitchFamily="34" charset="0"/>
                <a:cs typeface="Arial" pitchFamily="34" charset="0"/>
              </a:rPr>
              <a:t>Please join us at </a:t>
            </a:r>
          </a:p>
          <a:p>
            <a:pPr marL="0" indent="0" algn="ctr">
              <a:buNone/>
            </a:pPr>
            <a:r>
              <a:rPr lang="en-CA" sz="1350" b="1" i="1" dirty="0" smtClean="0">
                <a:latin typeface="Arial" pitchFamily="34" charset="0"/>
                <a:cs typeface="Arial" pitchFamily="34" charset="0"/>
              </a:rPr>
              <a:t>Unmanned Canada 2016!</a:t>
            </a:r>
          </a:p>
          <a:p>
            <a:pPr marL="0" indent="0" algn="ctr">
              <a:buNone/>
            </a:pPr>
            <a:endParaRPr lang="en-CA" sz="1350" i="1" dirty="0">
              <a:latin typeface="Arial" pitchFamily="34" charset="0"/>
              <a:cs typeface="Arial" pitchFamily="34" charset="0"/>
            </a:endParaRPr>
          </a:p>
          <a:p>
            <a:pPr marL="0" indent="0" algn="ctr">
              <a:buNone/>
            </a:pPr>
            <a:r>
              <a:rPr lang="en-CA" sz="1350" i="1" dirty="0" smtClean="0">
                <a:latin typeface="Arial" pitchFamily="34" charset="0"/>
                <a:cs typeface="Arial" pitchFamily="34" charset="0"/>
              </a:rPr>
              <a:t>Edmonton Alberta November </a:t>
            </a:r>
          </a:p>
          <a:p>
            <a:pPr marL="0" indent="0">
              <a:buNone/>
            </a:pPr>
            <a:endParaRPr lang="en-CA" sz="1350" i="1" dirty="0">
              <a:latin typeface="Arial" pitchFamily="34" charset="0"/>
              <a:cs typeface="Arial" pitchFamily="34" charset="0"/>
            </a:endParaRPr>
          </a:p>
          <a:p>
            <a:pPr marL="214313" lvl="1">
              <a:buFont typeface="Wingdings" panose="05000000000000000000" pitchFamily="2" charset="2"/>
              <a:buChar char="Ø"/>
            </a:pPr>
            <a:r>
              <a:rPr lang="en-CA" sz="1200" i="1" dirty="0">
                <a:latin typeface="Arial" pitchFamily="34" charset="0"/>
                <a:cs typeface="Arial" pitchFamily="34" charset="0"/>
              </a:rPr>
              <a:t>Will include Commercial UAS, UGV and </a:t>
            </a:r>
            <a:r>
              <a:rPr lang="en-CA" sz="1200" i="1" dirty="0" smtClean="0">
                <a:latin typeface="Arial" pitchFamily="34" charset="0"/>
                <a:cs typeface="Arial" pitchFamily="34" charset="0"/>
              </a:rPr>
              <a:t>UMV and regulatory workshops!</a:t>
            </a:r>
          </a:p>
          <a:p>
            <a:pPr marL="214313" lvl="1">
              <a:buFont typeface="Wingdings" panose="05000000000000000000" pitchFamily="2" charset="2"/>
              <a:buChar char="Ø"/>
            </a:pPr>
            <a:endParaRPr lang="en-CA" sz="1200" i="1" dirty="0" smtClean="0">
              <a:latin typeface="Arial" pitchFamily="34" charset="0"/>
              <a:cs typeface="Arial" pitchFamily="34" charset="0"/>
            </a:endParaRPr>
          </a:p>
          <a:p>
            <a:pPr marL="214313" lvl="1">
              <a:buFont typeface="Wingdings" panose="05000000000000000000" pitchFamily="2" charset="2"/>
              <a:buChar char="Ø"/>
            </a:pPr>
            <a:r>
              <a:rPr lang="en-CA" sz="1200" i="1" dirty="0" smtClean="0">
                <a:latin typeface="Arial" pitchFamily="34" charset="0"/>
                <a:cs typeface="Arial" pitchFamily="34" charset="0"/>
              </a:rPr>
              <a:t>New format events to increase business – 2 – business opportunities!</a:t>
            </a:r>
            <a:endParaRPr lang="en-CA" sz="1200" i="1" dirty="0">
              <a:latin typeface="Arial" pitchFamily="34" charset="0"/>
              <a:cs typeface="Arial" pitchFamily="34" charset="0"/>
            </a:endParaRPr>
          </a:p>
          <a:p>
            <a:pPr>
              <a:spcBef>
                <a:spcPts val="0"/>
              </a:spcBef>
              <a:spcAft>
                <a:spcPts val="900"/>
              </a:spcAft>
              <a:buFont typeface="Wingdings" panose="05000000000000000000" pitchFamily="2" charset="2"/>
              <a:buChar char="Ø"/>
            </a:pPr>
            <a:endParaRPr lang="en-CA" sz="1100" dirty="0" smtClean="0">
              <a:latin typeface="Arial" pitchFamily="34" charset="0"/>
              <a:cs typeface="Arial" pitchFamily="34" charset="0"/>
            </a:endParaRPr>
          </a:p>
          <a:p>
            <a:pPr>
              <a:spcBef>
                <a:spcPts val="0"/>
              </a:spcBef>
              <a:spcAft>
                <a:spcPts val="900"/>
              </a:spcAft>
              <a:buFont typeface="Wingdings" panose="05000000000000000000" pitchFamily="2" charset="2"/>
              <a:buChar char="Ø"/>
            </a:pPr>
            <a:r>
              <a:rPr lang="en-CA" sz="1200" i="1" dirty="0">
                <a:latin typeface="Arial" pitchFamily="34" charset="0"/>
                <a:cs typeface="Arial" pitchFamily="34" charset="0"/>
              </a:rPr>
              <a:t>Social events </a:t>
            </a:r>
            <a:r>
              <a:rPr lang="en-CA" sz="1200" i="1" dirty="0" smtClean="0">
                <a:latin typeface="Arial" pitchFamily="34" charset="0"/>
                <a:cs typeface="Arial" pitchFamily="34" charset="0"/>
              </a:rPr>
              <a:t>– where the real business happens!</a:t>
            </a:r>
            <a:endParaRPr lang="en-CA" sz="1700" dirty="0">
              <a:latin typeface="Arial" pitchFamily="34" charset="0"/>
              <a:cs typeface="Arial" pitchFamily="34" charset="0"/>
            </a:endParaRPr>
          </a:p>
          <a:p>
            <a:pPr>
              <a:spcBef>
                <a:spcPts val="0"/>
              </a:spcBef>
              <a:spcAft>
                <a:spcPts val="900"/>
              </a:spcAft>
              <a:buFont typeface="Wingdings" panose="05000000000000000000" pitchFamily="2" charset="2"/>
              <a:buChar char="Ø"/>
            </a:pPr>
            <a:endParaRPr lang="en-CA" sz="1700" dirty="0">
              <a:latin typeface="Arial" pitchFamily="34" charset="0"/>
              <a:cs typeface="Arial" pitchFamily="34" charset="0"/>
            </a:endParaRPr>
          </a:p>
          <a:p>
            <a:pPr>
              <a:spcBef>
                <a:spcPts val="0"/>
              </a:spcBef>
              <a:spcAft>
                <a:spcPts val="900"/>
              </a:spcAft>
              <a:buFont typeface="Wingdings" panose="05000000000000000000" pitchFamily="2" charset="2"/>
              <a:buChar char="Ø"/>
            </a:pPr>
            <a:endParaRPr lang="en-CA" sz="1700" dirty="0">
              <a:latin typeface="Arial" pitchFamily="34" charset="0"/>
              <a:cs typeface="Arial" pitchFamily="34" charset="0"/>
            </a:endParaRPr>
          </a:p>
          <a:p>
            <a:pPr>
              <a:spcBef>
                <a:spcPts val="0"/>
              </a:spcBef>
              <a:spcAft>
                <a:spcPts val="900"/>
              </a:spcAft>
              <a:buFont typeface="Wingdings" panose="05000000000000000000" pitchFamily="2" charset="2"/>
              <a:buChar char="Ø"/>
            </a:pPr>
            <a:endParaRPr lang="en-CA" sz="1700"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2625800" y="4012111"/>
            <a:ext cx="1835000" cy="809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25" y="1648922"/>
            <a:ext cx="1276972" cy="770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7793" y="971550"/>
            <a:ext cx="1076014" cy="755598"/>
          </a:xfrm>
          <a:prstGeom prst="rect">
            <a:avLst/>
          </a:prstGeom>
        </p:spPr>
      </p:pic>
      <p:sp>
        <p:nvSpPr>
          <p:cNvPr id="9" name="Content Placeholder 2"/>
          <p:cNvSpPr txBox="1">
            <a:spLocks/>
          </p:cNvSpPr>
          <p:nvPr/>
        </p:nvSpPr>
        <p:spPr>
          <a:xfrm>
            <a:off x="844519" y="1097983"/>
            <a:ext cx="3461261" cy="1623022"/>
          </a:xfrm>
          <a:prstGeom prst="rect">
            <a:avLst/>
          </a:prstGeom>
        </p:spPr>
        <p:txBody>
          <a:bodyPr/>
          <a:lstStyle/>
          <a:p>
            <a:pPr algn="ctr">
              <a:spcAft>
                <a:spcPts val="900"/>
              </a:spcAft>
            </a:pPr>
            <a:r>
              <a:rPr lang="en-CA" sz="1500" dirty="0" smtClean="0">
                <a:latin typeface="Arial" pitchFamily="34" charset="0"/>
                <a:cs typeface="Arial" pitchFamily="34" charset="0"/>
              </a:rPr>
              <a:t> </a:t>
            </a:r>
            <a:endParaRPr lang="en-CA" sz="1500" dirty="0">
              <a:latin typeface="Arial" pitchFamily="34" charset="0"/>
              <a:cs typeface="Arial"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783" y="3981257"/>
            <a:ext cx="1068463" cy="54656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5007" y="2381617"/>
            <a:ext cx="1162577" cy="59831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8435"/>
          <a:stretch/>
        </p:blipFill>
        <p:spPr>
          <a:xfrm>
            <a:off x="719127" y="883957"/>
            <a:ext cx="1267367" cy="83474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370" y="2278087"/>
            <a:ext cx="1785617" cy="83053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290" y="3108622"/>
            <a:ext cx="1365366" cy="771449"/>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3806" y="3118546"/>
            <a:ext cx="1197295" cy="728371"/>
          </a:xfrm>
          <a:prstGeom prst="rect">
            <a:avLst/>
          </a:prstGeom>
        </p:spPr>
      </p:pic>
      <p:pic>
        <p:nvPicPr>
          <p:cNvPr id="16" name="Picture 15"/>
          <p:cNvPicPr>
            <a:picLocks noChangeAspect="1"/>
          </p:cNvPicPr>
          <p:nvPr/>
        </p:nvPicPr>
        <p:blipFill rotWithShape="1">
          <a:blip r:embed="rId12" cstate="print">
            <a:extLst>
              <a:ext uri="{28A0092B-C50C-407E-A947-70E740481C1C}">
                <a14:useLocalDpi xmlns:a14="http://schemas.microsoft.com/office/drawing/2010/main" val="0"/>
              </a:ext>
            </a:extLst>
          </a:blip>
          <a:srcRect l="8812" t="16743" r="11851" b="20097"/>
          <a:stretch/>
        </p:blipFill>
        <p:spPr>
          <a:xfrm>
            <a:off x="2121490" y="1729077"/>
            <a:ext cx="1289611" cy="621686"/>
          </a:xfrm>
          <a:prstGeom prst="rect">
            <a:avLst/>
          </a:prstGeom>
        </p:spPr>
      </p:pic>
    </p:spTree>
    <p:extLst>
      <p:ext uri="{BB962C8B-B14F-4D97-AF65-F5344CB8AC3E}">
        <p14:creationId xmlns:p14="http://schemas.microsoft.com/office/powerpoint/2010/main" val="1082870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i="1" dirty="0" smtClean="0">
                <a:solidFill>
                  <a:schemeClr val="accent1"/>
                </a:solidFill>
                <a:latin typeface="Arial" pitchFamily="34" charset="0"/>
                <a:cs typeface="Arial" pitchFamily="34" charset="0"/>
              </a:rPr>
              <a:t>Canadian Unmanned Sector</a:t>
            </a:r>
            <a:br>
              <a:rPr lang="en-CA" sz="2100" b="1" i="1" dirty="0" smtClean="0">
                <a:solidFill>
                  <a:schemeClr val="accent1"/>
                </a:solidFill>
                <a:latin typeface="Arial" pitchFamily="34" charset="0"/>
                <a:cs typeface="Arial" pitchFamily="34" charset="0"/>
              </a:rPr>
            </a:br>
            <a:endParaRPr lang="en-CA" sz="1800" b="1" i="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61660" y="893173"/>
            <a:ext cx="6015340" cy="1524000"/>
          </a:xfrm>
        </p:spPr>
        <p:txBody>
          <a:bodyPr>
            <a:normAutofit/>
          </a:bodyPr>
          <a:lstStyle/>
          <a:p>
            <a:pPr>
              <a:spcBef>
                <a:spcPts val="0"/>
              </a:spcBef>
              <a:spcAft>
                <a:spcPts val="900"/>
              </a:spcAft>
              <a:buFont typeface="Arial" pitchFamily="34" charset="0"/>
            </a:pPr>
            <a:r>
              <a:rPr lang="en-CA" sz="1500" b="1" i="1" dirty="0" smtClean="0">
                <a:latin typeface="Arial" pitchFamily="34" charset="0"/>
                <a:cs typeface="Arial" pitchFamily="34" charset="0"/>
              </a:rPr>
              <a:t>Over 300 companies UAS related companies (March 2014) </a:t>
            </a:r>
          </a:p>
          <a:p>
            <a:pPr marL="342900" lvl="1" indent="0">
              <a:buNone/>
            </a:pPr>
            <a:endParaRPr lang="en-CA" sz="1200" b="1" i="1" dirty="0">
              <a:latin typeface="Arial" pitchFamily="34" charset="0"/>
              <a:cs typeface="Arial" pitchFamily="34" charset="0"/>
            </a:endParaRPr>
          </a:p>
          <a:p>
            <a:pPr marL="0" indent="0" algn="ctr">
              <a:buNone/>
            </a:pPr>
            <a:endParaRPr lang="en-CA" sz="1500" b="1" i="1" dirty="0" smtClean="0">
              <a:latin typeface="Arial" pitchFamily="34" charset="0"/>
              <a:cs typeface="Arial" pitchFamily="34" charset="0"/>
            </a:endParaRPr>
          </a:p>
          <a:p>
            <a:pPr>
              <a:buFont typeface="Wingdings" panose="05000000000000000000" pitchFamily="2" charset="2"/>
              <a:buChar char="Ø"/>
            </a:pPr>
            <a:endParaRPr lang="en-CA" sz="1500" b="1" i="1"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687358123"/>
              </p:ext>
            </p:extLst>
          </p:nvPr>
        </p:nvGraphicFramePr>
        <p:xfrm>
          <a:off x="838200" y="1200150"/>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38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i="1" dirty="0" smtClean="0">
                <a:solidFill>
                  <a:schemeClr val="accent1"/>
                </a:solidFill>
                <a:latin typeface="Arial" pitchFamily="34" charset="0"/>
                <a:cs typeface="Arial" pitchFamily="34" charset="0"/>
              </a:rPr>
              <a:t>Canadian Unmanned Sector</a:t>
            </a:r>
            <a:br>
              <a:rPr lang="en-CA" sz="2100" b="1" i="1" dirty="0" smtClean="0">
                <a:solidFill>
                  <a:schemeClr val="accent1"/>
                </a:solidFill>
                <a:latin typeface="Arial" pitchFamily="34" charset="0"/>
                <a:cs typeface="Arial" pitchFamily="34" charset="0"/>
              </a:rPr>
            </a:br>
            <a:endParaRPr lang="en-CA" sz="1800" b="1" i="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61660" y="893173"/>
            <a:ext cx="6315712" cy="1524000"/>
          </a:xfrm>
        </p:spPr>
        <p:txBody>
          <a:bodyPr>
            <a:normAutofit/>
          </a:bodyPr>
          <a:lstStyle/>
          <a:p>
            <a:pPr>
              <a:spcBef>
                <a:spcPts val="0"/>
              </a:spcBef>
              <a:spcAft>
                <a:spcPts val="900"/>
              </a:spcAft>
              <a:buFont typeface="Arial" pitchFamily="34" charset="0"/>
            </a:pPr>
            <a:r>
              <a:rPr lang="en-CA" sz="1500" b="1" i="1" dirty="0" smtClean="0">
                <a:latin typeface="Arial" pitchFamily="34" charset="0"/>
                <a:cs typeface="Arial" pitchFamily="34" charset="0"/>
              </a:rPr>
              <a:t>A wide range of Commercial Operations ….</a:t>
            </a:r>
            <a:endParaRPr lang="en-CA" sz="1200" b="1" i="1" dirty="0">
              <a:latin typeface="Arial" pitchFamily="34" charset="0"/>
              <a:cs typeface="Arial" pitchFamily="34" charset="0"/>
            </a:endParaRPr>
          </a:p>
          <a:p>
            <a:pPr marL="0" indent="0" algn="ctr">
              <a:buNone/>
            </a:pPr>
            <a:endParaRPr lang="en-CA" sz="1500" b="1" i="1" dirty="0" smtClean="0">
              <a:latin typeface="Arial" pitchFamily="34" charset="0"/>
              <a:cs typeface="Arial" pitchFamily="34" charset="0"/>
            </a:endParaRPr>
          </a:p>
          <a:p>
            <a:pPr>
              <a:buFont typeface="Wingdings" panose="05000000000000000000" pitchFamily="2" charset="2"/>
              <a:buChar char="Ø"/>
            </a:pPr>
            <a:endParaRPr lang="en-CA" sz="1500" b="1" i="1"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077669541"/>
              </p:ext>
            </p:extLst>
          </p:nvPr>
        </p:nvGraphicFramePr>
        <p:xfrm>
          <a:off x="838200" y="1200150"/>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368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dirty="0" smtClean="0">
                <a:latin typeface="Arial" pitchFamily="34" charset="0"/>
                <a:cs typeface="Arial" pitchFamily="34" charset="0"/>
              </a:rPr>
              <a:t>First, some “light hearted” context….</a:t>
            </a:r>
            <a:endParaRPr lang="en-CA" sz="1800" b="1" dirty="0">
              <a:latin typeface="Arial" pitchFamily="34" charset="0"/>
              <a:cs typeface="Arial" pitchFamily="34" charset="0"/>
            </a:endParaRPr>
          </a:p>
        </p:txBody>
      </p:sp>
      <p:sp>
        <p:nvSpPr>
          <p:cNvPr id="3" name="Content Placeholder 2"/>
          <p:cNvSpPr>
            <a:spLocks noGrp="1"/>
          </p:cNvSpPr>
          <p:nvPr>
            <p:ph idx="1"/>
          </p:nvPr>
        </p:nvSpPr>
        <p:spPr>
          <a:xfrm>
            <a:off x="457200" y="1371600"/>
            <a:ext cx="6172200" cy="2545854"/>
          </a:xfrm>
        </p:spPr>
        <p:txBody>
          <a:bodyPr/>
          <a:lstStyle/>
          <a:p>
            <a:pPr lvl="0"/>
            <a:endParaRPr lang="en-CA" sz="1600" i="1" dirty="0"/>
          </a:p>
          <a:p>
            <a:pPr>
              <a:spcBef>
                <a:spcPts val="0"/>
              </a:spcBef>
              <a:spcAft>
                <a:spcPts val="900"/>
              </a:spcAft>
              <a:buFont typeface="Wingdings" panose="05000000000000000000" pitchFamily="2" charset="2"/>
              <a:buChar char="Ø"/>
            </a:pPr>
            <a:endParaRPr lang="en-CA" sz="900" i="1" dirty="0">
              <a:latin typeface="Arial" pitchFamily="34" charset="0"/>
              <a:cs typeface="Arial" pitchFamily="34" charset="0"/>
            </a:endParaRPr>
          </a:p>
          <a:p>
            <a:pPr>
              <a:spcBef>
                <a:spcPts val="0"/>
              </a:spcBef>
              <a:spcAft>
                <a:spcPts val="900"/>
              </a:spcAft>
              <a:buFont typeface="Arial" pitchFamily="34" charset="0"/>
            </a:pPr>
            <a:endParaRPr lang="en-CA" sz="1500" dirty="0">
              <a:latin typeface="Arial" pitchFamily="34" charset="0"/>
              <a:cs typeface="Arial" pitchFamily="34" charset="0"/>
            </a:endParaRPr>
          </a:p>
        </p:txBody>
      </p:sp>
      <p:sp>
        <p:nvSpPr>
          <p:cNvPr id="6" name="TextBox 5"/>
          <p:cNvSpPr txBox="1"/>
          <p:nvPr/>
        </p:nvSpPr>
        <p:spPr>
          <a:xfrm>
            <a:off x="2743200" y="2459861"/>
            <a:ext cx="1245341" cy="369332"/>
          </a:xfrm>
          <a:prstGeom prst="rect">
            <a:avLst/>
          </a:prstGeom>
          <a:noFill/>
        </p:spPr>
        <p:txBody>
          <a:bodyPr wrap="none" rtlCol="0">
            <a:spAutoFit/>
          </a:bodyPr>
          <a:lstStyle/>
          <a:p>
            <a:r>
              <a:rPr lang="en-US" dirty="0" smtClean="0">
                <a:hlinkClick r:id="rId3"/>
              </a:rPr>
              <a:t>Audi Drone</a:t>
            </a:r>
            <a:endParaRPr lang="en-US" dirty="0"/>
          </a:p>
        </p:txBody>
      </p:sp>
    </p:spTree>
    <p:extLst>
      <p:ext uri="{BB962C8B-B14F-4D97-AF65-F5344CB8AC3E}">
        <p14:creationId xmlns:p14="http://schemas.microsoft.com/office/powerpoint/2010/main" val="285012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100" b="1" i="1" dirty="0" smtClean="0">
                <a:solidFill>
                  <a:schemeClr val="accent1"/>
                </a:solidFill>
                <a:latin typeface="Arial" pitchFamily="34" charset="0"/>
                <a:cs typeface="Arial" pitchFamily="34" charset="0"/>
              </a:rPr>
              <a:t>Canadian Unmanned Sector</a:t>
            </a:r>
            <a:br>
              <a:rPr lang="en-CA" sz="2100" b="1" i="1" dirty="0" smtClean="0">
                <a:solidFill>
                  <a:schemeClr val="accent1"/>
                </a:solidFill>
                <a:latin typeface="Arial" pitchFamily="34" charset="0"/>
                <a:cs typeface="Arial" pitchFamily="34" charset="0"/>
              </a:rPr>
            </a:br>
            <a:endParaRPr lang="en-CA" sz="1800" b="1" i="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61660" y="893173"/>
            <a:ext cx="6396340" cy="1524000"/>
          </a:xfrm>
        </p:spPr>
        <p:txBody>
          <a:bodyPr>
            <a:normAutofit/>
          </a:bodyPr>
          <a:lstStyle/>
          <a:p>
            <a:pPr>
              <a:spcBef>
                <a:spcPts val="0"/>
              </a:spcBef>
              <a:spcAft>
                <a:spcPts val="900"/>
              </a:spcAft>
              <a:buFont typeface="Arial" pitchFamily="34" charset="0"/>
            </a:pPr>
            <a:r>
              <a:rPr lang="en-CA" sz="1500" b="1" i="1" dirty="0" smtClean="0">
                <a:latin typeface="Arial" pitchFamily="34" charset="0"/>
                <a:cs typeface="Arial" pitchFamily="34" charset="0"/>
              </a:rPr>
              <a:t>An increasing number of authorizations - 1672 in 2014!</a:t>
            </a:r>
          </a:p>
          <a:p>
            <a:pPr marL="342900" lvl="1" indent="0">
              <a:buNone/>
            </a:pPr>
            <a:endParaRPr lang="en-CA" sz="1200" b="1" i="1" dirty="0">
              <a:latin typeface="Arial" pitchFamily="34" charset="0"/>
              <a:cs typeface="Arial" pitchFamily="34" charset="0"/>
            </a:endParaRPr>
          </a:p>
          <a:p>
            <a:pPr marL="0" indent="0" algn="ctr">
              <a:buNone/>
            </a:pPr>
            <a:endParaRPr lang="en-CA" sz="1500" b="1" i="1" dirty="0" smtClean="0">
              <a:latin typeface="Arial" pitchFamily="34" charset="0"/>
              <a:cs typeface="Arial" pitchFamily="34" charset="0"/>
            </a:endParaRPr>
          </a:p>
          <a:p>
            <a:pPr>
              <a:buFont typeface="Wingdings" panose="05000000000000000000" pitchFamily="2" charset="2"/>
              <a:buChar char="Ø"/>
            </a:pPr>
            <a:endParaRPr lang="en-CA" sz="1500" b="1" i="1" dirty="0">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838200" y="1193934"/>
            <a:ext cx="5486400" cy="3508038"/>
          </a:xfrm>
          <a:prstGeom prst="rect">
            <a:avLst/>
          </a:prstGeom>
        </p:spPr>
      </p:pic>
      <p:cxnSp>
        <p:nvCxnSpPr>
          <p:cNvPr id="6" name="Straight Connector 5"/>
          <p:cNvCxnSpPr/>
          <p:nvPr/>
        </p:nvCxnSpPr>
        <p:spPr>
          <a:xfrm flipV="1">
            <a:off x="5257800" y="742950"/>
            <a:ext cx="990600" cy="1219200"/>
          </a:xfrm>
          <a:prstGeom prst="line">
            <a:avLst/>
          </a:prstGeom>
          <a:ln w="34925">
            <a:solidFill>
              <a:schemeClr val="tx2">
                <a:lumMod val="60000"/>
                <a:lumOff val="40000"/>
              </a:schemeClr>
            </a:solidFill>
            <a:prstDash val="das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33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0970"/>
            <a:ext cx="6172200" cy="857250"/>
          </a:xfrm>
        </p:spPr>
        <p:txBody>
          <a:bodyPr/>
          <a:lstStyle/>
          <a:p>
            <a:r>
              <a:rPr lang="en-CA" sz="2100" b="1" i="1" dirty="0" smtClean="0">
                <a:solidFill>
                  <a:schemeClr val="accent1"/>
                </a:solidFill>
                <a:latin typeface="Arial" pitchFamily="34" charset="0"/>
                <a:cs typeface="Arial" pitchFamily="34" charset="0"/>
              </a:rPr>
              <a:t>Canadian Unmanned Sector</a:t>
            </a:r>
            <a:endParaRPr lang="en-CA" sz="1800" b="1" i="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509414" y="971550"/>
            <a:ext cx="6119986" cy="3962400"/>
          </a:xfrm>
        </p:spPr>
        <p:txBody>
          <a:bodyPr>
            <a:normAutofit/>
          </a:bodyPr>
          <a:lstStyle/>
          <a:p>
            <a:pPr>
              <a:spcBef>
                <a:spcPts val="0"/>
              </a:spcBef>
              <a:buFont typeface="Arial" pitchFamily="34" charset="0"/>
            </a:pPr>
            <a:r>
              <a:rPr lang="en-CA" sz="1500" i="1" dirty="0" smtClean="0">
                <a:latin typeface="Arial" pitchFamily="34" charset="0"/>
                <a:cs typeface="Arial" pitchFamily="34" charset="0"/>
              </a:rPr>
              <a:t>Global estimates for the size of the UAS market are wide ranging but compelling:</a:t>
            </a:r>
          </a:p>
          <a:p>
            <a:pPr>
              <a:spcBef>
                <a:spcPts val="0"/>
              </a:spcBef>
              <a:buFont typeface="Arial" pitchFamily="34" charset="0"/>
            </a:pPr>
            <a:endParaRPr lang="en-CA" sz="1500" b="1" i="1" dirty="0">
              <a:latin typeface="Arial" pitchFamily="34" charset="0"/>
              <a:cs typeface="Arial" pitchFamily="34" charset="0"/>
            </a:endParaRPr>
          </a:p>
          <a:p>
            <a:pPr marL="0" indent="0" algn="ctr">
              <a:spcBef>
                <a:spcPts val="0"/>
              </a:spcBef>
              <a:buNone/>
            </a:pPr>
            <a:r>
              <a:rPr lang="en-CA" sz="3200" b="1" i="1" dirty="0" smtClean="0">
                <a:solidFill>
                  <a:srgbClr val="FF0000"/>
                </a:solidFill>
                <a:latin typeface="Arial" pitchFamily="34" charset="0"/>
                <a:cs typeface="Arial" pitchFamily="34" charset="0"/>
              </a:rPr>
              <a:t>$ 800 M to $4.5 B / year!</a:t>
            </a:r>
          </a:p>
          <a:p>
            <a:pPr marL="0" indent="0" algn="ctr">
              <a:spcBef>
                <a:spcPts val="0"/>
              </a:spcBef>
              <a:buNone/>
            </a:pPr>
            <a:endParaRPr lang="en-CA" sz="1500" b="1" i="1" dirty="0">
              <a:latin typeface="Arial" pitchFamily="34" charset="0"/>
              <a:cs typeface="Arial" pitchFamily="34" charset="0"/>
            </a:endParaRPr>
          </a:p>
          <a:p>
            <a:pPr>
              <a:spcBef>
                <a:spcPts val="0"/>
              </a:spcBef>
            </a:pPr>
            <a:r>
              <a:rPr lang="en-CA" sz="1500" i="1" dirty="0">
                <a:latin typeface="Arial" pitchFamily="34" charset="0"/>
                <a:cs typeface="Arial" pitchFamily="34" charset="0"/>
              </a:rPr>
              <a:t>All </a:t>
            </a:r>
            <a:r>
              <a:rPr lang="en-CA" sz="1500" i="1" dirty="0" smtClean="0">
                <a:latin typeface="Arial" pitchFamily="34" charset="0"/>
                <a:cs typeface="Arial" pitchFamily="34" charset="0"/>
              </a:rPr>
              <a:t>of this depends </a:t>
            </a:r>
            <a:r>
              <a:rPr lang="en-CA" sz="1500" i="1" dirty="0">
                <a:latin typeface="Arial" pitchFamily="34" charset="0"/>
                <a:cs typeface="Arial" pitchFamily="34" charset="0"/>
              </a:rPr>
              <a:t>on</a:t>
            </a:r>
            <a:r>
              <a:rPr lang="en-CA" sz="1500" i="1" dirty="0" smtClean="0">
                <a:latin typeface="Arial" pitchFamily="34" charset="0"/>
                <a:cs typeface="Arial" pitchFamily="34" charset="0"/>
              </a:rPr>
              <a:t>:</a:t>
            </a:r>
          </a:p>
          <a:p>
            <a:pPr>
              <a:spcBef>
                <a:spcPts val="0"/>
              </a:spcBef>
            </a:pPr>
            <a:endParaRPr lang="en-CA" sz="1500" i="1" dirty="0" smtClean="0">
              <a:latin typeface="Arial" pitchFamily="34" charset="0"/>
              <a:cs typeface="Arial" pitchFamily="34" charset="0"/>
            </a:endParaRPr>
          </a:p>
          <a:p>
            <a:pPr lvl="1">
              <a:spcBef>
                <a:spcPts val="0"/>
              </a:spcBef>
            </a:pPr>
            <a:r>
              <a:rPr lang="en-CA" sz="1400" i="1" dirty="0" smtClean="0">
                <a:latin typeface="Arial" pitchFamily="34" charset="0"/>
                <a:cs typeface="Arial" pitchFamily="34" charset="0"/>
              </a:rPr>
              <a:t>Permissive yet safe regulation that includes BVLOS</a:t>
            </a:r>
          </a:p>
          <a:p>
            <a:pPr lvl="1">
              <a:spcBef>
                <a:spcPts val="0"/>
              </a:spcBef>
            </a:pPr>
            <a:endParaRPr lang="en-CA" sz="1400" i="1" dirty="0" smtClean="0">
              <a:latin typeface="Arial" pitchFamily="34" charset="0"/>
              <a:cs typeface="Arial" pitchFamily="34" charset="0"/>
            </a:endParaRPr>
          </a:p>
          <a:p>
            <a:pPr lvl="1">
              <a:spcBef>
                <a:spcPts val="0"/>
              </a:spcBef>
            </a:pPr>
            <a:r>
              <a:rPr lang="en-CA" sz="1400" i="1" dirty="0" smtClean="0">
                <a:latin typeface="Arial" pitchFamily="34" charset="0"/>
                <a:cs typeface="Arial" pitchFamily="34" charset="0"/>
              </a:rPr>
              <a:t>Development of BVLOS- enabling technology (SAA, Lost Link) </a:t>
            </a:r>
          </a:p>
          <a:p>
            <a:pPr lvl="1">
              <a:spcBef>
                <a:spcPts val="0"/>
              </a:spcBef>
            </a:pPr>
            <a:endParaRPr lang="en-CA" sz="1400" i="1" dirty="0" smtClean="0">
              <a:latin typeface="Arial" pitchFamily="34" charset="0"/>
              <a:cs typeface="Arial" pitchFamily="34" charset="0"/>
            </a:endParaRPr>
          </a:p>
          <a:p>
            <a:pPr lvl="1">
              <a:spcBef>
                <a:spcPts val="0"/>
              </a:spcBef>
            </a:pPr>
            <a:r>
              <a:rPr lang="en-CA" sz="1400" i="1" dirty="0" smtClean="0">
                <a:latin typeface="Arial" pitchFamily="34" charset="0"/>
                <a:cs typeface="Arial" pitchFamily="34" charset="0"/>
              </a:rPr>
              <a:t>Further refinement of existing UAS technologies</a:t>
            </a:r>
            <a:endParaRPr lang="en-CA" sz="1400" i="1" dirty="0">
              <a:latin typeface="Arial" pitchFamily="34" charset="0"/>
              <a:cs typeface="Arial" pitchFamily="34" charset="0"/>
            </a:endParaRPr>
          </a:p>
          <a:p>
            <a:pPr lvl="1">
              <a:spcBef>
                <a:spcPts val="0"/>
              </a:spcBef>
            </a:pPr>
            <a:endParaRPr lang="en-CA" sz="1400" i="1" dirty="0" smtClean="0">
              <a:latin typeface="Arial" pitchFamily="34" charset="0"/>
              <a:cs typeface="Arial" pitchFamily="34" charset="0"/>
            </a:endParaRPr>
          </a:p>
          <a:p>
            <a:pPr lvl="1">
              <a:spcBef>
                <a:spcPts val="0"/>
              </a:spcBef>
            </a:pPr>
            <a:r>
              <a:rPr lang="en-CA" sz="1400" i="1" dirty="0" smtClean="0">
                <a:latin typeface="Arial" pitchFamily="34" charset="0"/>
                <a:cs typeface="Arial" pitchFamily="34" charset="0"/>
              </a:rPr>
              <a:t>Continued adoption by industry fueled by commercial success</a:t>
            </a:r>
          </a:p>
          <a:p>
            <a:pPr lvl="1">
              <a:spcBef>
                <a:spcPts val="0"/>
              </a:spcBef>
            </a:pPr>
            <a:endParaRPr lang="en-CA" sz="1400" b="1" i="1" dirty="0" smtClean="0">
              <a:latin typeface="Arial" pitchFamily="34" charset="0"/>
              <a:cs typeface="Arial" pitchFamily="34" charset="0"/>
            </a:endParaRPr>
          </a:p>
          <a:p>
            <a:pPr lvl="1">
              <a:spcBef>
                <a:spcPts val="0"/>
              </a:spcBef>
            </a:pPr>
            <a:r>
              <a:rPr lang="en-CA" sz="1400" b="1" i="1" u="sng" dirty="0" smtClean="0">
                <a:latin typeface="Arial" pitchFamily="34" charset="0"/>
                <a:cs typeface="Arial" pitchFamily="34" charset="0"/>
              </a:rPr>
              <a:t>Public Acceptance</a:t>
            </a:r>
          </a:p>
          <a:p>
            <a:pPr lvl="1">
              <a:spcBef>
                <a:spcPts val="0"/>
              </a:spcBef>
            </a:pPr>
            <a:endParaRPr lang="en-CA" sz="1200" b="1" i="1" dirty="0">
              <a:latin typeface="Arial" pitchFamily="34" charset="0"/>
              <a:cs typeface="Arial" pitchFamily="34" charset="0"/>
            </a:endParaRPr>
          </a:p>
        </p:txBody>
      </p:sp>
    </p:spTree>
    <p:extLst>
      <p:ext uri="{BB962C8B-B14F-4D97-AF65-F5344CB8AC3E}">
        <p14:creationId xmlns:p14="http://schemas.microsoft.com/office/powerpoint/2010/main" val="2174941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21423" y="361950"/>
            <a:ext cx="5372099" cy="628649"/>
          </a:xfrm>
          <a:prstGeom prst="rect">
            <a:avLst/>
          </a:prstGeom>
        </p:spPr>
        <p:txBody>
          <a:bodyPr/>
          <a:lstStyle/>
          <a:p>
            <a:pPr algn="ctr" eaLnBrk="0" hangingPunct="0">
              <a:defRPr/>
            </a:pPr>
            <a:r>
              <a:rPr lang="en-US" sz="2100" b="1" dirty="0" smtClean="0">
                <a:solidFill>
                  <a:schemeClr val="accent1"/>
                </a:solidFill>
                <a:latin typeface="Arial" pitchFamily="34" charset="0"/>
                <a:ea typeface="+mj-ea"/>
                <a:cs typeface="Arial" pitchFamily="34" charset="0"/>
              </a:rPr>
              <a:t>Sense and Avoid Systems</a:t>
            </a:r>
            <a:endParaRPr lang="en-CA" sz="2100" b="1" dirty="0">
              <a:solidFill>
                <a:schemeClr val="accent1"/>
              </a:solidFill>
              <a:latin typeface="Arial" pitchFamily="34" charset="0"/>
              <a:ea typeface="+mj-ea"/>
              <a:cs typeface="Arial" pitchFamily="34" charset="0"/>
            </a:endParaRPr>
          </a:p>
        </p:txBody>
      </p:sp>
      <p:sp>
        <p:nvSpPr>
          <p:cNvPr id="4" name="Content Placeholder 2"/>
          <p:cNvSpPr txBox="1">
            <a:spLocks/>
          </p:cNvSpPr>
          <p:nvPr/>
        </p:nvSpPr>
        <p:spPr>
          <a:xfrm>
            <a:off x="457199" y="990598"/>
            <a:ext cx="6300546" cy="3714751"/>
          </a:xfrm>
          <a:prstGeom prst="rect">
            <a:avLst/>
          </a:prstGeom>
        </p:spPr>
        <p:txBody>
          <a:bodyPr>
            <a:noAutofit/>
          </a:bodyPr>
          <a:lstStyle/>
          <a:p>
            <a:pPr marL="285750" indent="-285750" eaLnBrk="0" hangingPunct="0">
              <a:spcBef>
                <a:spcPct val="20000"/>
              </a:spcBef>
              <a:buFont typeface="Arial" panose="020B0604020202020204" pitchFamily="34" charset="0"/>
              <a:buChar char="•"/>
              <a:defRPr/>
            </a:pPr>
            <a:r>
              <a:rPr lang="en-CA" sz="1500" i="1" kern="0" dirty="0" smtClean="0">
                <a:solidFill>
                  <a:prstClr val="black"/>
                </a:solidFill>
                <a:latin typeface="Arial" pitchFamily="34" charset="0"/>
                <a:cs typeface="Arial" pitchFamily="34" charset="0"/>
              </a:rPr>
              <a:t>Functions recommended by CARAC UAV WG complete (Small RPAS):</a:t>
            </a:r>
            <a:endParaRPr lang="en-CA" sz="1400" i="1" kern="0" dirty="0" smtClean="0">
              <a:solidFill>
                <a:prstClr val="black"/>
              </a:solidFill>
              <a:latin typeface="Arial" pitchFamily="34" charset="0"/>
              <a:cs typeface="Arial" pitchFamily="34" charset="0"/>
            </a:endParaRP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Provides a Detect Function – </a:t>
            </a:r>
            <a:r>
              <a:rPr lang="en-CA" sz="1200" i="1" kern="0" dirty="0" smtClean="0">
                <a:solidFill>
                  <a:schemeClr val="accent1"/>
                </a:solidFill>
                <a:latin typeface="Arial" pitchFamily="34" charset="0"/>
                <a:cs typeface="Arial" pitchFamily="34" charset="0"/>
              </a:rPr>
              <a:t>ability to sense</a:t>
            </a: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Provides </a:t>
            </a:r>
            <a:r>
              <a:rPr lang="en-CA" sz="1200" i="1" kern="0" dirty="0">
                <a:solidFill>
                  <a:prstClr val="black"/>
                </a:solidFill>
                <a:latin typeface="Arial" pitchFamily="34" charset="0"/>
                <a:cs typeface="Arial" pitchFamily="34" charset="0"/>
              </a:rPr>
              <a:t>a Separation Function </a:t>
            </a:r>
            <a:r>
              <a:rPr lang="en-CA" sz="1200" i="1" kern="0" dirty="0" smtClean="0">
                <a:solidFill>
                  <a:prstClr val="black"/>
                </a:solidFill>
                <a:latin typeface="Arial" pitchFamily="34" charset="0"/>
                <a:cs typeface="Arial" pitchFamily="34" charset="0"/>
              </a:rPr>
              <a:t> - </a:t>
            </a:r>
            <a:r>
              <a:rPr lang="en-CA" sz="1200" i="1" kern="0" dirty="0" smtClean="0">
                <a:solidFill>
                  <a:schemeClr val="accent1"/>
                </a:solidFill>
                <a:latin typeface="Arial" pitchFamily="34" charset="0"/>
                <a:cs typeface="Arial" pitchFamily="34" charset="0"/>
              </a:rPr>
              <a:t>ability to indicate to pilot</a:t>
            </a: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Provides </a:t>
            </a:r>
            <a:r>
              <a:rPr lang="en-CA" sz="1200" i="1" kern="0" dirty="0">
                <a:solidFill>
                  <a:prstClr val="black"/>
                </a:solidFill>
                <a:latin typeface="Arial" pitchFamily="34" charset="0"/>
                <a:cs typeface="Arial" pitchFamily="34" charset="0"/>
              </a:rPr>
              <a:t>a Collision Avoidance Function </a:t>
            </a:r>
            <a:r>
              <a:rPr lang="en-CA" sz="1200" i="1" kern="0" dirty="0" smtClean="0">
                <a:solidFill>
                  <a:prstClr val="black"/>
                </a:solidFill>
                <a:latin typeface="Arial" pitchFamily="34" charset="0"/>
                <a:cs typeface="Arial" pitchFamily="34" charset="0"/>
              </a:rPr>
              <a:t>– </a:t>
            </a:r>
            <a:r>
              <a:rPr lang="en-CA" sz="1200" i="1" kern="0" dirty="0" smtClean="0">
                <a:solidFill>
                  <a:schemeClr val="accent1"/>
                </a:solidFill>
                <a:latin typeface="Arial" pitchFamily="34" charset="0"/>
                <a:cs typeface="Arial" pitchFamily="34" charset="0"/>
              </a:rPr>
              <a:t>ability to advise pilot and/or take over!</a:t>
            </a: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Provides </a:t>
            </a:r>
            <a:r>
              <a:rPr lang="en-CA" sz="1200" i="1" kern="0" dirty="0">
                <a:solidFill>
                  <a:prstClr val="black"/>
                </a:solidFill>
                <a:latin typeface="Arial" pitchFamily="34" charset="0"/>
                <a:cs typeface="Arial" pitchFamily="34" charset="0"/>
              </a:rPr>
              <a:t>a ‘well clear’ indication </a:t>
            </a:r>
            <a:endParaRPr lang="en-CA" sz="1200" i="1" kern="0" dirty="0" smtClean="0">
              <a:solidFill>
                <a:prstClr val="black"/>
              </a:solidFill>
              <a:latin typeface="Arial" pitchFamily="34" charset="0"/>
              <a:cs typeface="Arial" pitchFamily="34" charset="0"/>
            </a:endParaRP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Operates </a:t>
            </a:r>
            <a:r>
              <a:rPr lang="en-CA" sz="1200" i="1" kern="0" dirty="0">
                <a:solidFill>
                  <a:prstClr val="black"/>
                </a:solidFill>
                <a:latin typeface="Arial" pitchFamily="34" charset="0"/>
                <a:cs typeface="Arial" pitchFamily="34" charset="0"/>
              </a:rPr>
              <a:t>in multi-aircraft conflict scenarios </a:t>
            </a:r>
            <a:endParaRPr lang="en-CA" sz="1200" i="1" kern="0" dirty="0" smtClean="0">
              <a:solidFill>
                <a:prstClr val="black"/>
              </a:solidFill>
              <a:latin typeface="Arial" pitchFamily="34" charset="0"/>
              <a:cs typeface="Arial" pitchFamily="34" charset="0"/>
            </a:endParaRP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Provides </a:t>
            </a:r>
            <a:r>
              <a:rPr lang="en-CA" sz="1200" i="1" kern="0" dirty="0">
                <a:solidFill>
                  <a:prstClr val="black"/>
                </a:solidFill>
                <a:latin typeface="Arial" pitchFamily="34" charset="0"/>
                <a:cs typeface="Arial" pitchFamily="34" charset="0"/>
              </a:rPr>
              <a:t>system oversight </a:t>
            </a:r>
            <a:endParaRPr lang="en-CA" sz="1200" i="1" kern="0" dirty="0" smtClean="0">
              <a:solidFill>
                <a:prstClr val="black"/>
              </a:solidFill>
              <a:latin typeface="Arial" pitchFamily="34" charset="0"/>
              <a:cs typeface="Arial" pitchFamily="34" charset="0"/>
            </a:endParaRPr>
          </a:p>
          <a:p>
            <a:pPr marL="715963" lvl="2" indent="-285750" eaLnBrk="0" hangingPunct="0">
              <a:spcBef>
                <a:spcPct val="20000"/>
              </a:spcBef>
              <a:buFont typeface="+mj-lt"/>
              <a:buAutoNum type="alphaLcParenR"/>
              <a:defRPr/>
            </a:pPr>
            <a:r>
              <a:rPr lang="en-CA" sz="1200" i="1" kern="0" dirty="0" smtClean="0">
                <a:solidFill>
                  <a:prstClr val="black"/>
                </a:solidFill>
                <a:latin typeface="Arial" pitchFamily="34" charset="0"/>
                <a:cs typeface="Arial" pitchFamily="34" charset="0"/>
              </a:rPr>
              <a:t>Is </a:t>
            </a:r>
            <a:r>
              <a:rPr lang="en-CA" sz="1200" i="1" kern="0" dirty="0">
                <a:solidFill>
                  <a:prstClr val="black"/>
                </a:solidFill>
                <a:latin typeface="Arial" pitchFamily="34" charset="0"/>
                <a:cs typeface="Arial" pitchFamily="34" charset="0"/>
              </a:rPr>
              <a:t>compatible with existing collision avoidance systems </a:t>
            </a:r>
            <a:endParaRPr lang="en-CA" sz="1200" i="1" kern="0" dirty="0" smtClean="0">
              <a:solidFill>
                <a:prstClr val="black"/>
              </a:solidFill>
              <a:latin typeface="Arial" pitchFamily="34" charset="0"/>
              <a:cs typeface="Arial" pitchFamily="34" charset="0"/>
            </a:endParaRPr>
          </a:p>
          <a:p>
            <a:pPr marL="715963" lvl="2" indent="-285750" eaLnBrk="0" hangingPunct="0">
              <a:spcBef>
                <a:spcPct val="20000"/>
              </a:spcBef>
              <a:buFont typeface="+mj-lt"/>
              <a:buAutoNum type="alphaLcParenR"/>
              <a:defRPr/>
            </a:pPr>
            <a:r>
              <a:rPr lang="en-CA" sz="1200" i="1" u="sng" kern="0" dirty="0" smtClean="0">
                <a:solidFill>
                  <a:prstClr val="black"/>
                </a:solidFill>
                <a:latin typeface="Arial" pitchFamily="34" charset="0"/>
                <a:cs typeface="Arial" pitchFamily="34" charset="0"/>
              </a:rPr>
              <a:t>Includes </a:t>
            </a:r>
            <a:r>
              <a:rPr lang="en-CA" sz="1200" i="1" u="sng" kern="0" dirty="0">
                <a:solidFill>
                  <a:prstClr val="black"/>
                </a:solidFill>
                <a:latin typeface="Arial" pitchFamily="34" charset="0"/>
                <a:cs typeface="Arial" pitchFamily="34" charset="0"/>
              </a:rPr>
              <a:t>ADS-B out </a:t>
            </a:r>
            <a:endParaRPr lang="en-CA" sz="1200" i="1" u="sng" kern="0" dirty="0" smtClean="0">
              <a:solidFill>
                <a:prstClr val="black"/>
              </a:solidFill>
              <a:latin typeface="Arial" pitchFamily="34" charset="0"/>
              <a:cs typeface="Arial" pitchFamily="34" charset="0"/>
            </a:endParaRPr>
          </a:p>
          <a:p>
            <a:pPr marL="696913" lvl="2" eaLnBrk="0" hangingPunct="0">
              <a:spcBef>
                <a:spcPct val="20000"/>
              </a:spcBef>
              <a:defRPr/>
            </a:pPr>
            <a:endParaRPr lang="en-CA" sz="1100" i="1" kern="0" dirty="0" smtClean="0">
              <a:solidFill>
                <a:prstClr val="black"/>
              </a:solidFill>
              <a:latin typeface="Arial" pitchFamily="34" charset="0"/>
              <a:cs typeface="Arial" pitchFamily="34" charset="0"/>
            </a:endParaRPr>
          </a:p>
          <a:p>
            <a:pPr marL="285750" indent="-285750" eaLnBrk="0" hangingPunct="0">
              <a:spcBef>
                <a:spcPct val="20000"/>
              </a:spcBef>
              <a:buFont typeface="Arial" panose="020B0604020202020204" pitchFamily="34" charset="0"/>
              <a:buChar char="•"/>
              <a:defRPr/>
            </a:pPr>
            <a:r>
              <a:rPr lang="en-US" sz="1500" i="1" kern="0" dirty="0" smtClean="0">
                <a:solidFill>
                  <a:prstClr val="black"/>
                </a:solidFill>
                <a:latin typeface="Arial" pitchFamily="34" charset="0"/>
                <a:cs typeface="Arial" pitchFamily="34" charset="0"/>
              </a:rPr>
              <a:t>Detection Performance Minima:</a:t>
            </a:r>
          </a:p>
          <a:p>
            <a:pPr marL="742950" lvl="1" indent="-285750" eaLnBrk="0" hangingPunct="0">
              <a:spcBef>
                <a:spcPct val="20000"/>
              </a:spcBef>
              <a:buFont typeface="+mj-lt"/>
              <a:buAutoNum type="alphaLcParenR"/>
              <a:defRPr/>
            </a:pPr>
            <a:r>
              <a:rPr lang="en-US" sz="1200" i="1" kern="0" dirty="0" smtClean="0">
                <a:solidFill>
                  <a:prstClr val="black"/>
                </a:solidFill>
                <a:latin typeface="Arial" pitchFamily="34" charset="0"/>
                <a:cs typeface="Arial" pitchFamily="34" charset="0"/>
              </a:rPr>
              <a:t>Sensor Field of Regard:  +/- 180 deg. by +/- 15 deg. </a:t>
            </a:r>
          </a:p>
          <a:p>
            <a:pPr marL="742950" lvl="1" indent="-285750" eaLnBrk="0" hangingPunct="0">
              <a:spcBef>
                <a:spcPct val="20000"/>
              </a:spcBef>
              <a:buFont typeface="+mj-lt"/>
              <a:buAutoNum type="alphaLcParenR"/>
              <a:defRPr/>
            </a:pPr>
            <a:r>
              <a:rPr lang="en-US" sz="1200" i="1" kern="0" dirty="0" smtClean="0">
                <a:solidFill>
                  <a:prstClr val="black"/>
                </a:solidFill>
                <a:latin typeface="Arial" pitchFamily="34" charset="0"/>
                <a:cs typeface="Arial" pitchFamily="34" charset="0"/>
              </a:rPr>
              <a:t>Resolution: Cessna 182 @ (15 + 2T) sec range</a:t>
            </a:r>
            <a:endParaRPr lang="en-US" sz="1200" i="1" kern="0" dirty="0">
              <a:solidFill>
                <a:prstClr val="black"/>
              </a:solidFill>
              <a:latin typeface="Arial" pitchFamily="34" charset="0"/>
              <a:cs typeface="Arial" pitchFamily="34" charset="0"/>
            </a:endParaRPr>
          </a:p>
          <a:p>
            <a:pPr lvl="1" eaLnBrk="0" hangingPunct="0">
              <a:spcBef>
                <a:spcPct val="20000"/>
              </a:spcBef>
              <a:defRPr/>
            </a:pPr>
            <a:endParaRPr lang="en-US" sz="1200" kern="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88414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91" y="831353"/>
            <a:ext cx="1420824" cy="2147887"/>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
        <p:nvSpPr>
          <p:cNvPr id="2" name="Title 1"/>
          <p:cNvSpPr>
            <a:spLocks noGrp="1"/>
          </p:cNvSpPr>
          <p:nvPr>
            <p:ph type="title"/>
          </p:nvPr>
        </p:nvSpPr>
        <p:spPr/>
        <p:txBody>
          <a:bodyPr/>
          <a:lstStyle/>
          <a:p>
            <a:r>
              <a:rPr lang="en-CA" sz="2100" b="1" dirty="0" smtClean="0">
                <a:latin typeface="Arial" pitchFamily="34" charset="0"/>
                <a:cs typeface="Arial" pitchFamily="34" charset="0"/>
              </a:rPr>
              <a:t>The Starting Point of Manned Aviation</a:t>
            </a:r>
            <a:endParaRPr lang="en-CA" sz="1800" b="1" dirty="0">
              <a:latin typeface="Arial" pitchFamily="34" charset="0"/>
              <a:cs typeface="Arial" pitchFamily="34" charset="0"/>
            </a:endParaRPr>
          </a:p>
        </p:txBody>
      </p:sp>
      <p:sp>
        <p:nvSpPr>
          <p:cNvPr id="3" name="Content Placeholder 2"/>
          <p:cNvSpPr>
            <a:spLocks noGrp="1"/>
          </p:cNvSpPr>
          <p:nvPr>
            <p:ph idx="1"/>
          </p:nvPr>
        </p:nvSpPr>
        <p:spPr>
          <a:xfrm>
            <a:off x="457200" y="1371600"/>
            <a:ext cx="6172200" cy="2545854"/>
          </a:xfrm>
        </p:spPr>
        <p:txBody>
          <a:bodyPr/>
          <a:lstStyle/>
          <a:p>
            <a:pPr lvl="0"/>
            <a:endParaRPr lang="en-CA" sz="1600" i="1" dirty="0"/>
          </a:p>
          <a:p>
            <a:pPr>
              <a:spcBef>
                <a:spcPts val="0"/>
              </a:spcBef>
              <a:spcAft>
                <a:spcPts val="900"/>
              </a:spcAft>
              <a:buFont typeface="Wingdings" panose="05000000000000000000" pitchFamily="2" charset="2"/>
              <a:buChar char="Ø"/>
            </a:pPr>
            <a:endParaRPr lang="en-CA" sz="900" i="1" dirty="0">
              <a:latin typeface="Arial" pitchFamily="34" charset="0"/>
              <a:cs typeface="Arial" pitchFamily="34" charset="0"/>
            </a:endParaRPr>
          </a:p>
          <a:p>
            <a:pPr>
              <a:spcBef>
                <a:spcPts val="0"/>
              </a:spcBef>
              <a:spcAft>
                <a:spcPts val="900"/>
              </a:spcAft>
              <a:buFont typeface="Arial" pitchFamily="34" charset="0"/>
            </a:pPr>
            <a:endParaRPr lang="en-CA" sz="1500" dirty="0">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106877"/>
            <a:ext cx="3276600" cy="1668640"/>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097733" y="158175"/>
            <a:ext cx="1934707" cy="3349642"/>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2596" y="2975457"/>
            <a:ext cx="1434312" cy="1800060"/>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Tree>
    <p:extLst>
      <p:ext uri="{BB962C8B-B14F-4D97-AF65-F5344CB8AC3E}">
        <p14:creationId xmlns:p14="http://schemas.microsoft.com/office/powerpoint/2010/main" val="1682963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172" y="205979"/>
            <a:ext cx="4271628" cy="857250"/>
          </a:xfrm>
        </p:spPr>
        <p:txBody>
          <a:bodyPr/>
          <a:lstStyle/>
          <a:p>
            <a:r>
              <a:rPr lang="en-CA" dirty="0" smtClean="0"/>
              <a:t>First Powered Flights</a:t>
            </a:r>
            <a:endParaRPr lang="en-CA"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657350"/>
            <a:ext cx="4551679" cy="3200400"/>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5" name="Picture 4"/>
          <p:cNvPicPr>
            <a:picLocks noChangeAspect="1"/>
          </p:cNvPicPr>
          <p:nvPr/>
        </p:nvPicPr>
        <p:blipFill>
          <a:blip r:embed="rId5"/>
          <a:stretch>
            <a:fillRect/>
          </a:stretch>
        </p:blipFill>
        <p:spPr>
          <a:xfrm>
            <a:off x="4495800" y="186929"/>
            <a:ext cx="2164268" cy="2731245"/>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
        <p:nvSpPr>
          <p:cNvPr id="6" name="TextBox 5"/>
          <p:cNvSpPr txBox="1"/>
          <p:nvPr/>
        </p:nvSpPr>
        <p:spPr>
          <a:xfrm>
            <a:off x="5181600" y="3257550"/>
            <a:ext cx="1127232" cy="715581"/>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txBody>
          <a:bodyPr wrap="none" rtlCol="0">
            <a:spAutoFit/>
          </a:bodyPr>
          <a:lstStyle/>
          <a:p>
            <a:pPr algn="ctr"/>
            <a:r>
              <a:rPr lang="en-CA" sz="1350" b="1" i="1" kern="0" dirty="0">
                <a:latin typeface="Arial" pitchFamily="34" charset="0"/>
                <a:cs typeface="Arial" pitchFamily="34" charset="0"/>
              </a:rPr>
              <a:t>1903</a:t>
            </a:r>
          </a:p>
          <a:p>
            <a:pPr algn="ctr"/>
            <a:r>
              <a:rPr lang="en-CA" sz="1350" b="1" i="1" kern="0" dirty="0">
                <a:latin typeface="Arial" pitchFamily="34" charset="0"/>
                <a:cs typeface="Arial" pitchFamily="34" charset="0"/>
              </a:rPr>
              <a:t>12 seconds</a:t>
            </a:r>
          </a:p>
          <a:p>
            <a:pPr algn="ctr"/>
            <a:r>
              <a:rPr lang="en-CA" sz="1350" b="1" i="1" kern="0" dirty="0">
                <a:latin typeface="Arial" pitchFamily="34" charset="0"/>
                <a:cs typeface="Arial" pitchFamily="34" charset="0"/>
              </a:rPr>
              <a:t>120 feet</a:t>
            </a:r>
          </a:p>
        </p:txBody>
      </p:sp>
      <p:sp>
        <p:nvSpPr>
          <p:cNvPr id="7" name="TextBox 6"/>
          <p:cNvSpPr txBox="1"/>
          <p:nvPr/>
        </p:nvSpPr>
        <p:spPr>
          <a:xfrm>
            <a:off x="5181600" y="4132951"/>
            <a:ext cx="1595772" cy="715581"/>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txBody>
          <a:bodyPr wrap="square" rtlCol="0">
            <a:spAutoFit/>
          </a:bodyPr>
          <a:lstStyle/>
          <a:p>
            <a:r>
              <a:rPr lang="en-CA" sz="1350" b="1" i="1" u="sng" kern="0" dirty="0" smtClean="0">
                <a:latin typeface="Arial" pitchFamily="34" charset="0"/>
                <a:cs typeface="Arial" pitchFamily="34" charset="0"/>
              </a:rPr>
              <a:t>“issues”</a:t>
            </a:r>
          </a:p>
          <a:p>
            <a:pPr marL="285750" indent="-285750">
              <a:buFont typeface="Arial" panose="020B0604020202020204" pitchFamily="34" charset="0"/>
              <a:buChar char="•"/>
            </a:pPr>
            <a:r>
              <a:rPr lang="en-CA" sz="1350" b="1" i="1" kern="0" dirty="0" smtClean="0">
                <a:latin typeface="Arial" pitchFamily="34" charset="0"/>
                <a:cs typeface="Arial" pitchFamily="34" charset="0"/>
              </a:rPr>
              <a:t>performance</a:t>
            </a:r>
            <a:endParaRPr lang="en-CA" sz="1350" b="1" i="1" kern="0" dirty="0">
              <a:latin typeface="Arial" pitchFamily="34" charset="0"/>
              <a:cs typeface="Arial" pitchFamily="34" charset="0"/>
            </a:endParaRPr>
          </a:p>
          <a:p>
            <a:pPr marL="285750" indent="-285750">
              <a:buFont typeface="Arial" panose="020B0604020202020204" pitchFamily="34" charset="0"/>
              <a:buChar char="•"/>
            </a:pPr>
            <a:r>
              <a:rPr lang="en-CA" sz="1350" b="1" i="1" kern="0" dirty="0" smtClean="0">
                <a:latin typeface="Arial" pitchFamily="34" charset="0"/>
                <a:cs typeface="Arial" pitchFamily="34" charset="0"/>
              </a:rPr>
              <a:t>control</a:t>
            </a:r>
            <a:endParaRPr lang="en-CA" sz="1350" b="1" i="1" kern="0" dirty="0">
              <a:latin typeface="Arial" pitchFamily="34" charset="0"/>
              <a:cs typeface="Arial" pitchFamily="34" charset="0"/>
            </a:endParaRPr>
          </a:p>
        </p:txBody>
      </p:sp>
    </p:spTree>
    <p:extLst>
      <p:ext uri="{BB962C8B-B14F-4D97-AF65-F5344CB8AC3E}">
        <p14:creationId xmlns:p14="http://schemas.microsoft.com/office/powerpoint/2010/main" val="3156119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World War I – the game changer</a:t>
            </a:r>
            <a:endParaRPr lang="en-CA" dirty="0"/>
          </a:p>
        </p:txBody>
      </p:sp>
      <p:sp>
        <p:nvSpPr>
          <p:cNvPr id="3" name="Content Placeholder 2"/>
          <p:cNvSpPr>
            <a:spLocks noGrp="1"/>
          </p:cNvSpPr>
          <p:nvPr>
            <p:ph idx="1"/>
          </p:nvPr>
        </p:nvSpPr>
        <p:spPr>
          <a:xfrm>
            <a:off x="443154" y="1200151"/>
            <a:ext cx="2147646" cy="3394472"/>
          </a:xfrm>
        </p:spPr>
        <p:txBody>
          <a:bodyPr/>
          <a:lstStyle/>
          <a:p>
            <a:endParaRPr lang="en-CA" dirty="0" smtClean="0"/>
          </a:p>
          <a:p>
            <a:r>
              <a:rPr lang="en-CA" dirty="0" smtClean="0"/>
              <a:t>Wide spread adoption</a:t>
            </a:r>
          </a:p>
          <a:p>
            <a:r>
              <a:rPr lang="en-CA" dirty="0" smtClean="0"/>
              <a:t>Huge technological advances</a:t>
            </a:r>
          </a:p>
          <a:p>
            <a:r>
              <a:rPr lang="en-CA" dirty="0" smtClean="0"/>
              <a:t>Clear </a:t>
            </a:r>
            <a:r>
              <a:rPr lang="en-CA" dirty="0"/>
              <a:t>c</a:t>
            </a:r>
            <a:r>
              <a:rPr lang="en-CA" dirty="0" smtClean="0"/>
              <a:t>apabilities</a:t>
            </a:r>
            <a:endParaRPr lang="en-CA" dirty="0"/>
          </a:p>
        </p:txBody>
      </p:sp>
      <p:pic>
        <p:nvPicPr>
          <p:cNvPr id="4" name="Picture 3"/>
          <p:cNvPicPr>
            <a:picLocks noChangeAspect="1"/>
          </p:cNvPicPr>
          <p:nvPr/>
        </p:nvPicPr>
        <p:blipFill>
          <a:blip r:embed="rId3"/>
          <a:stretch>
            <a:fillRect/>
          </a:stretch>
        </p:blipFill>
        <p:spPr>
          <a:xfrm>
            <a:off x="2588342" y="1581150"/>
            <a:ext cx="4081619" cy="2380944"/>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Tree>
    <p:extLst>
      <p:ext uri="{BB962C8B-B14F-4D97-AF65-F5344CB8AC3E}">
        <p14:creationId xmlns:p14="http://schemas.microsoft.com/office/powerpoint/2010/main" val="1939062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50"/>
            <a:ext cx="6172200" cy="857250"/>
          </a:xfrm>
        </p:spPr>
        <p:txBody>
          <a:bodyPr/>
          <a:lstStyle/>
          <a:p>
            <a:r>
              <a:rPr lang="en-CA" dirty="0" smtClean="0"/>
              <a:t>Technology Evolution</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516" y="971550"/>
            <a:ext cx="2946400" cy="2209800"/>
          </a:xfr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313" y="1600200"/>
            <a:ext cx="2929205" cy="2266950"/>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565" y="3108990"/>
            <a:ext cx="3333750" cy="1516319"/>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pic>
    </p:spTree>
    <p:extLst>
      <p:ext uri="{BB962C8B-B14F-4D97-AF65-F5344CB8AC3E}">
        <p14:creationId xmlns:p14="http://schemas.microsoft.com/office/powerpoint/2010/main" val="3252666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2438348"/>
            <a:ext cx="3195970" cy="1997481"/>
          </a:xfrm>
          <a:prstGeom prst="rect">
            <a:avLst/>
          </a:prstGeom>
        </p:spPr>
      </p:pic>
      <p:sp>
        <p:nvSpPr>
          <p:cNvPr id="2" name="Title 1"/>
          <p:cNvSpPr>
            <a:spLocks noGrp="1"/>
          </p:cNvSpPr>
          <p:nvPr>
            <p:ph type="title"/>
          </p:nvPr>
        </p:nvSpPr>
        <p:spPr/>
        <p:txBody>
          <a:bodyPr/>
          <a:lstStyle/>
          <a:p>
            <a:r>
              <a:rPr lang="en-CA" dirty="0" smtClean="0"/>
              <a:t>Today’s </a:t>
            </a:r>
            <a:r>
              <a:rPr lang="en-CA" dirty="0"/>
              <a:t>M</a:t>
            </a:r>
            <a:r>
              <a:rPr lang="en-CA" dirty="0" smtClean="0"/>
              <a:t>anned Aviation ABCs</a:t>
            </a:r>
            <a:endParaRPr lang="en-CA"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5172" y="971550"/>
            <a:ext cx="3616296" cy="1699968"/>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1" y="2534343"/>
            <a:ext cx="2895600" cy="2316480"/>
          </a:xfrm>
          <a:prstGeom prst="rect">
            <a:avLst/>
          </a:prstGeom>
        </p:spPr>
      </p:pic>
      <p:sp>
        <p:nvSpPr>
          <p:cNvPr id="7" name="TextBox 6"/>
          <p:cNvSpPr txBox="1"/>
          <p:nvPr/>
        </p:nvSpPr>
        <p:spPr>
          <a:xfrm>
            <a:off x="4876800" y="1063229"/>
            <a:ext cx="1680830" cy="1131079"/>
          </a:xfrm>
          <a:prstGeom prst="rect">
            <a:avLst/>
          </a:prstGeom>
          <a:noFill/>
          <a:ln w="38100" cap="rnd">
            <a:solidFill>
              <a:schemeClr val="accent1"/>
            </a:solidFill>
            <a:bevel/>
          </a:ln>
          <a:effectLst>
            <a:outerShdw blurRad="50800" dist="127000" dir="3960000" algn="ctr" rotWithShape="0">
              <a:schemeClr val="accent1">
                <a:lumMod val="40000"/>
                <a:lumOff val="60000"/>
                <a:alpha val="96000"/>
              </a:schemeClr>
            </a:outerShdw>
          </a:effectLst>
        </p:spPr>
        <p:txBody>
          <a:bodyPr wrap="square" rtlCol="0">
            <a:spAutoFit/>
          </a:bodyPr>
          <a:lstStyle/>
          <a:p>
            <a:r>
              <a:rPr lang="en-CA" sz="1350" b="1" i="1" u="sng" kern="0" dirty="0" smtClean="0">
                <a:latin typeface="Arial" pitchFamily="34" charset="0"/>
                <a:cs typeface="Arial" pitchFamily="34" charset="0"/>
              </a:rPr>
              <a:t>“improvements”</a:t>
            </a:r>
          </a:p>
          <a:p>
            <a:pPr marL="285750" indent="-285750">
              <a:buFont typeface="Arial" panose="020B0604020202020204" pitchFamily="34" charset="0"/>
              <a:buChar char="•"/>
            </a:pPr>
            <a:r>
              <a:rPr lang="en-CA" sz="1350" b="1" i="1" kern="0" dirty="0">
                <a:latin typeface="Arial" pitchFamily="34" charset="0"/>
                <a:cs typeface="Arial" pitchFamily="34" charset="0"/>
              </a:rPr>
              <a:t>P</a:t>
            </a:r>
            <a:r>
              <a:rPr lang="en-CA" sz="1350" b="1" i="1" kern="0" dirty="0" smtClean="0">
                <a:latin typeface="Arial" pitchFamily="34" charset="0"/>
                <a:cs typeface="Arial" pitchFamily="34" charset="0"/>
              </a:rPr>
              <a:t>erformance</a:t>
            </a:r>
            <a:endParaRPr lang="en-CA" sz="1350" b="1" i="1" kern="0" dirty="0">
              <a:latin typeface="Arial" pitchFamily="34" charset="0"/>
              <a:cs typeface="Arial" pitchFamily="34" charset="0"/>
            </a:endParaRPr>
          </a:p>
          <a:p>
            <a:pPr marL="285750" indent="-285750">
              <a:buFont typeface="Arial" panose="020B0604020202020204" pitchFamily="34" charset="0"/>
              <a:buChar char="•"/>
            </a:pPr>
            <a:r>
              <a:rPr lang="en-CA" sz="1350" b="1" i="1" kern="0" dirty="0" smtClean="0">
                <a:latin typeface="Arial" pitchFamily="34" charset="0"/>
                <a:cs typeface="Arial" pitchFamily="34" charset="0"/>
              </a:rPr>
              <a:t>Control</a:t>
            </a:r>
          </a:p>
          <a:p>
            <a:pPr marL="285750" indent="-285750">
              <a:buFont typeface="Arial" panose="020B0604020202020204" pitchFamily="34" charset="0"/>
              <a:buChar char="•"/>
            </a:pPr>
            <a:r>
              <a:rPr lang="en-CA" sz="1350" b="1" i="1" kern="0" dirty="0" smtClean="0">
                <a:latin typeface="Arial" pitchFamily="34" charset="0"/>
                <a:cs typeface="Arial" pitchFamily="34" charset="0"/>
              </a:rPr>
              <a:t>Efficiency</a:t>
            </a:r>
          </a:p>
          <a:p>
            <a:pPr marL="285750" indent="-285750">
              <a:buFont typeface="Arial" panose="020B0604020202020204" pitchFamily="34" charset="0"/>
              <a:buChar char="•"/>
            </a:pPr>
            <a:r>
              <a:rPr lang="en-CA" sz="1350" b="1" i="1" kern="0" dirty="0" smtClean="0">
                <a:latin typeface="Arial" pitchFamily="34" charset="0"/>
                <a:cs typeface="Arial" pitchFamily="34" charset="0"/>
              </a:rPr>
              <a:t>Comfort</a:t>
            </a:r>
            <a:endParaRPr lang="en-CA" sz="1350" b="1" i="1" kern="0" dirty="0">
              <a:latin typeface="Arial" pitchFamily="34" charset="0"/>
              <a:cs typeface="Arial" pitchFamily="34" charset="0"/>
            </a:endParaRPr>
          </a:p>
        </p:txBody>
      </p:sp>
    </p:spTree>
    <p:extLst>
      <p:ext uri="{BB962C8B-B14F-4D97-AF65-F5344CB8AC3E}">
        <p14:creationId xmlns:p14="http://schemas.microsoft.com/office/powerpoint/2010/main" val="312742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SCSTC 16 9 ra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CSTC slides -2012 new br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USCSTC 16 9 ratio</Template>
  <TotalTime>4319</TotalTime>
  <Words>3748</Words>
  <Application>Microsoft Macintosh PowerPoint</Application>
  <PresentationFormat>Custom</PresentationFormat>
  <Paragraphs>521</Paragraphs>
  <Slides>42</Slides>
  <Notes>42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Calibri</vt:lpstr>
      <vt:lpstr>Wingdings</vt:lpstr>
      <vt:lpstr>Arial</vt:lpstr>
      <vt:lpstr>USCSTC 16 9 ratio</vt:lpstr>
      <vt:lpstr>1_USCSTC slides -2012 new brand</vt:lpstr>
      <vt:lpstr>“Drones” – a nearly 100 year  “Technology Revolution”      Stewart Baillie Past Chairman Unmanned Systems Canada November 26, 2015</vt:lpstr>
      <vt:lpstr>My Focus Today…..</vt:lpstr>
      <vt:lpstr>PowerPoint Presentation</vt:lpstr>
      <vt:lpstr>First, some “light hearted” context….</vt:lpstr>
      <vt:lpstr>The Starting Point of Manned Aviation</vt:lpstr>
      <vt:lpstr>First Powered Flights</vt:lpstr>
      <vt:lpstr>World War I – the game changer</vt:lpstr>
      <vt:lpstr>Technology Evolution</vt:lpstr>
      <vt:lpstr>Today’s Manned Aviation ABCs</vt:lpstr>
      <vt:lpstr>First Unmanned Aircraft ?</vt:lpstr>
      <vt:lpstr>Another “Unmanned Torpedo”</vt:lpstr>
      <vt:lpstr>The Equivalent to Ford Trimotor?</vt:lpstr>
      <vt:lpstr>Target Drone and Surveillance Asset</vt:lpstr>
      <vt:lpstr>The modern military “drone”….</vt:lpstr>
      <vt:lpstr>What is the difference in these technological evolutions?</vt:lpstr>
      <vt:lpstr>The Unmanned System Revolution</vt:lpstr>
      <vt:lpstr>Today’s Ground Breaking Systems</vt:lpstr>
      <vt:lpstr>Not limited to “Quadcopters”</vt:lpstr>
      <vt:lpstr>But “Unmanned” ≠ unmanned</vt:lpstr>
      <vt:lpstr>The current applications are endless!</vt:lpstr>
      <vt:lpstr>Precision Agriculture – Integration!</vt:lpstr>
      <vt:lpstr>UAS Regulation in Canada (since 1996….)</vt:lpstr>
      <vt:lpstr>PowerPoint Presentation</vt:lpstr>
      <vt:lpstr>PowerPoint Presentation</vt:lpstr>
      <vt:lpstr>PowerPoint Presentation</vt:lpstr>
      <vt:lpstr>Three Paths to UAS Operation - 3 Exemptions from SFOC requirement</vt:lpstr>
      <vt:lpstr>PowerPoint Presentation</vt:lpstr>
      <vt:lpstr>Future Regulations</vt:lpstr>
      <vt:lpstr>Technology Challenges</vt:lpstr>
      <vt:lpstr>PowerPoint Presentation</vt:lpstr>
      <vt:lpstr>DATA!</vt:lpstr>
      <vt:lpstr>New Applications</vt:lpstr>
      <vt:lpstr>It is all about “Data Driven Decisions”</vt:lpstr>
      <vt:lpstr>Potential UAS Applications</vt:lpstr>
      <vt:lpstr>Hey, have you seen what I  just bought……?</vt:lpstr>
      <vt:lpstr>Recreational, Model UAS </vt:lpstr>
      <vt:lpstr>Questions?</vt:lpstr>
      <vt:lpstr>Canadian Unmanned Sector </vt:lpstr>
      <vt:lpstr>Canadian Unmanned Sector </vt:lpstr>
      <vt:lpstr>Canadian Unmanned Sector </vt:lpstr>
      <vt:lpstr>Canadian Unmanned Sector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baillie</dc:creator>
  <dc:description>General Presentation, Fall 2015</dc:description>
  <cp:lastModifiedBy>Daniel Silver</cp:lastModifiedBy>
  <cp:revision>328</cp:revision>
  <cp:lastPrinted>2015-11-24T16:30:53Z</cp:lastPrinted>
  <dcterms:created xsi:type="dcterms:W3CDTF">2012-09-27T11:16:01Z</dcterms:created>
  <dcterms:modified xsi:type="dcterms:W3CDTF">2015-11-26T15:44:18Z</dcterms:modified>
</cp:coreProperties>
</file>