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93" r:id="rId2"/>
    <p:sldId id="297" r:id="rId3"/>
    <p:sldId id="354" r:id="rId4"/>
    <p:sldId id="330" r:id="rId5"/>
    <p:sldId id="331" r:id="rId6"/>
    <p:sldId id="332" r:id="rId7"/>
    <p:sldId id="337" r:id="rId8"/>
    <p:sldId id="296" r:id="rId9"/>
    <p:sldId id="357" r:id="rId10"/>
    <p:sldId id="335" r:id="rId11"/>
    <p:sldId id="356" r:id="rId12"/>
    <p:sldId id="359" r:id="rId13"/>
    <p:sldId id="341" r:id="rId14"/>
    <p:sldId id="342" r:id="rId15"/>
    <p:sldId id="343" r:id="rId16"/>
    <p:sldId id="355" r:id="rId17"/>
    <p:sldId id="320" r:id="rId18"/>
    <p:sldId id="360" r:id="rId19"/>
    <p:sldId id="353" r:id="rId20"/>
    <p:sldId id="305" r:id="rId21"/>
    <p:sldId id="339" r:id="rId22"/>
    <p:sldId id="361"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hiddenSlides="1" frameSlides="1"/>
  <p:clrMru>
    <a:srgbClr val="4D4D4D"/>
    <a:srgbClr val="DBD8B7"/>
    <a:srgbClr val="94B8DC"/>
    <a:srgbClr val="DEDBBC"/>
    <a:srgbClr val="D1CDA3"/>
    <a:srgbClr val="C9C493"/>
    <a:srgbClr val="1C1C1C"/>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38" autoAdjust="0"/>
    <p:restoredTop sz="94727"/>
  </p:normalViewPr>
  <p:slideViewPr>
    <p:cSldViewPr>
      <p:cViewPr varScale="1">
        <p:scale>
          <a:sx n="89" d="100"/>
          <a:sy n="89" d="100"/>
        </p:scale>
        <p:origin x="736" y="1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0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573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73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573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C3D69E1-C9BE-4657-8AC9-622058446213}" type="slidenum">
              <a:rPr lang="en-US"/>
              <a:pPr>
                <a:defRPr/>
              </a:pPr>
              <a:t>‹#›</a:t>
            </a:fld>
            <a:endParaRPr lang="en-US"/>
          </a:p>
        </p:txBody>
      </p:sp>
    </p:spTree>
    <p:extLst>
      <p:ext uri="{BB962C8B-B14F-4D97-AF65-F5344CB8AC3E}">
        <p14:creationId xmlns:p14="http://schemas.microsoft.com/office/powerpoint/2010/main" val="38371283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4CC10C6-920F-46E1-90CC-F0334B182F9B}" type="slidenum">
              <a:rPr lang="en-US"/>
              <a:pPr>
                <a:defRPr/>
              </a:pPr>
              <a:t>‹#›</a:t>
            </a:fld>
            <a:endParaRPr lang="en-US"/>
          </a:p>
        </p:txBody>
      </p:sp>
    </p:spTree>
    <p:extLst>
      <p:ext uri="{BB962C8B-B14F-4D97-AF65-F5344CB8AC3E}">
        <p14:creationId xmlns:p14="http://schemas.microsoft.com/office/powerpoint/2010/main" val="48935708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92267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6917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52203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85835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CC10C6-920F-46E1-90CC-F0334B182F9B}" type="slidenum">
              <a:rPr lang="en-US" smtClean="0"/>
              <a:pPr>
                <a:defRPr/>
              </a:pPr>
              <a:t>10</a:t>
            </a:fld>
            <a:endParaRPr lang="en-US"/>
          </a:p>
        </p:txBody>
      </p:sp>
    </p:spTree>
    <p:extLst>
      <p:ext uri="{BB962C8B-B14F-4D97-AF65-F5344CB8AC3E}">
        <p14:creationId xmlns:p14="http://schemas.microsoft.com/office/powerpoint/2010/main" val="383845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04CC10C6-920F-46E1-90CC-F0334B182F9B}" type="slidenum">
              <a:rPr lang="en-US" smtClean="0"/>
              <a:pPr>
                <a:defRPr/>
              </a:pPr>
              <a:t>11</a:t>
            </a:fld>
            <a:endParaRPr lang="en-US"/>
          </a:p>
        </p:txBody>
      </p:sp>
    </p:spTree>
    <p:extLst>
      <p:ext uri="{BB962C8B-B14F-4D97-AF65-F5344CB8AC3E}">
        <p14:creationId xmlns:p14="http://schemas.microsoft.com/office/powerpoint/2010/main" val="2789280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04CC10C6-920F-46E1-90CC-F0334B182F9B}" type="slidenum">
              <a:rPr lang="en-US" smtClean="0"/>
              <a:pPr>
                <a:defRPr/>
              </a:pPr>
              <a:t>17</a:t>
            </a:fld>
            <a:endParaRPr lang="en-US"/>
          </a:p>
        </p:txBody>
      </p:sp>
    </p:spTree>
    <p:extLst>
      <p:ext uri="{BB962C8B-B14F-4D97-AF65-F5344CB8AC3E}">
        <p14:creationId xmlns:p14="http://schemas.microsoft.com/office/powerpoint/2010/main" val="2283189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50481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a:defRPr/>
            </a:pPr>
            <a:fld id="{04CC10C6-920F-46E1-90CC-F0334B182F9B}" type="slidenum">
              <a:rPr lang="en-US" smtClean="0"/>
              <a:pPr>
                <a:defRPr/>
              </a:pPr>
              <a:t>21</a:t>
            </a:fld>
            <a:endParaRPr lang="en-US"/>
          </a:p>
        </p:txBody>
      </p:sp>
    </p:spTree>
    <p:extLst>
      <p:ext uri="{BB962C8B-B14F-4D97-AF65-F5344CB8AC3E}">
        <p14:creationId xmlns:p14="http://schemas.microsoft.com/office/powerpoint/2010/main" val="1487824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acadia logo"/>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38200" y="1219200"/>
            <a:ext cx="3657600" cy="690562"/>
          </a:xfrm>
          <a:prstGeom prst="rect">
            <a:avLst/>
          </a:prstGeom>
          <a:noFill/>
          <a:ln w="9525">
            <a:noFill/>
            <a:miter lim="800000"/>
            <a:headEnd/>
            <a:tailEnd/>
          </a:ln>
        </p:spPr>
      </p:pic>
      <p:sp>
        <p:nvSpPr>
          <p:cNvPr id="5" name="Line 6"/>
          <p:cNvSpPr>
            <a:spLocks noChangeShapeType="1"/>
          </p:cNvSpPr>
          <p:nvPr userDrawn="1"/>
        </p:nvSpPr>
        <p:spPr bwMode="auto">
          <a:xfrm>
            <a:off x="1219200" y="4038600"/>
            <a:ext cx="6629400" cy="0"/>
          </a:xfrm>
          <a:prstGeom prst="line">
            <a:avLst/>
          </a:prstGeom>
          <a:noFill/>
          <a:ln w="50800">
            <a:solidFill>
              <a:srgbClr val="800000"/>
            </a:solidFill>
            <a:round/>
            <a:headEnd/>
            <a:tailEnd/>
          </a:ln>
          <a:effectLst/>
        </p:spPr>
        <p:txBody>
          <a:bodyPr/>
          <a:lstStyle/>
          <a:p>
            <a:pPr algn="ctr">
              <a:defRPr/>
            </a:pPr>
            <a:endParaRPr lang="en-US"/>
          </a:p>
        </p:txBody>
      </p:sp>
      <p:sp>
        <p:nvSpPr>
          <p:cNvPr id="15362" name="Rectangle 2"/>
          <p:cNvSpPr>
            <a:spLocks noGrp="1" noChangeArrowheads="1"/>
          </p:cNvSpPr>
          <p:nvPr>
            <p:ph type="ctrTitle"/>
          </p:nvPr>
        </p:nvSpPr>
        <p:spPr>
          <a:xfrm>
            <a:off x="685800" y="2339975"/>
            <a:ext cx="7772400" cy="1470025"/>
          </a:xfrm>
        </p:spPr>
        <p:txBody>
          <a:bodyPr/>
          <a:lstStyle>
            <a:lvl1pPr>
              <a:defRPr/>
            </a:lvl1pPr>
          </a:lstStyle>
          <a:p>
            <a:r>
              <a:rPr lang="en-US"/>
              <a:t>Click to edit Master title style</a:t>
            </a:r>
          </a:p>
        </p:txBody>
      </p:sp>
      <p:sp>
        <p:nvSpPr>
          <p:cNvPr id="15363" name="Rectangle 3"/>
          <p:cNvSpPr>
            <a:spLocks noGrp="1" noChangeArrowheads="1"/>
          </p:cNvSpPr>
          <p:nvPr>
            <p:ph type="subTitle" idx="1"/>
          </p:nvPr>
        </p:nvSpPr>
        <p:spPr>
          <a:xfrm>
            <a:off x="1371600" y="4343400"/>
            <a:ext cx="6400800" cy="1752600"/>
          </a:xfrm>
        </p:spPr>
        <p:txBody>
          <a:bodyPr/>
          <a:lstStyle>
            <a:lvl1pPr marL="0" indent="0" algn="ctr">
              <a:buFontTx/>
              <a:buNone/>
              <a:defRPr/>
            </a:lvl1pPr>
          </a:lstStyle>
          <a:p>
            <a:r>
              <a:rPr lang="en-US"/>
              <a:t>Click to edit Master subtitle style</a:t>
            </a:r>
          </a:p>
        </p:txBody>
      </p:sp>
      <p:pic>
        <p:nvPicPr>
          <p:cNvPr id="2" name="Picture 1"/>
          <p:cNvPicPr>
            <a:picLocks noChangeAspect="1"/>
          </p:cNvPicPr>
          <p:nvPr userDrawn="1"/>
        </p:nvPicPr>
        <p:blipFill>
          <a:blip r:embed="rId3"/>
          <a:stretch>
            <a:fillRect/>
          </a:stretch>
        </p:blipFill>
        <p:spPr>
          <a:xfrm>
            <a:off x="5895761" y="304800"/>
            <a:ext cx="2181439" cy="1922456"/>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7" descr="acadia logo"/>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6934200" y="6269378"/>
            <a:ext cx="1905000" cy="360022"/>
          </a:xfrm>
          <a:prstGeom prst="rect">
            <a:avLst/>
          </a:prstGeom>
          <a:noFill/>
          <a:ln w="9525">
            <a:noFill/>
            <a:miter lim="800000"/>
            <a:headEnd/>
            <a:tailEnd/>
          </a:ln>
        </p:spPr>
      </p:pic>
      <p:sp>
        <p:nvSpPr>
          <p:cNvPr id="1033" name="Line 9"/>
          <p:cNvSpPr>
            <a:spLocks noChangeShapeType="1"/>
          </p:cNvSpPr>
          <p:nvPr userDrawn="1"/>
        </p:nvSpPr>
        <p:spPr bwMode="auto">
          <a:xfrm>
            <a:off x="0" y="6096000"/>
            <a:ext cx="9144000" cy="0"/>
          </a:xfrm>
          <a:prstGeom prst="line">
            <a:avLst/>
          </a:prstGeom>
          <a:noFill/>
          <a:ln w="50800">
            <a:solidFill>
              <a:srgbClr val="800000"/>
            </a:solidFill>
            <a:round/>
            <a:headEnd/>
            <a:tailEnd/>
          </a:ln>
          <a:effectLst/>
        </p:spPr>
        <p:txBody>
          <a:bodyPr/>
          <a:lstStyle/>
          <a:p>
            <a:pPr algn="ctr">
              <a:defRPr/>
            </a:pPr>
            <a:endParaRPr lang="en-US"/>
          </a:p>
        </p:txBody>
      </p:sp>
      <p:pic>
        <p:nvPicPr>
          <p:cNvPr id="6" name="Picture 5"/>
          <p:cNvPicPr>
            <a:picLocks noChangeAspect="1"/>
          </p:cNvPicPr>
          <p:nvPr userDrawn="1"/>
        </p:nvPicPr>
        <p:blipFill>
          <a:blip r:embed="rId14"/>
          <a:stretch>
            <a:fillRect/>
          </a:stretch>
        </p:blipFill>
        <p:spPr>
          <a:xfrm>
            <a:off x="-10265" y="5580695"/>
            <a:ext cx="1458065" cy="1284961"/>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ahoma" charset="0"/>
        </a:defRPr>
      </a:lvl2pPr>
      <a:lvl3pPr algn="ctr" rtl="0" eaLnBrk="0" fontAlgn="base" hangingPunct="0">
        <a:spcBef>
          <a:spcPct val="0"/>
        </a:spcBef>
        <a:spcAft>
          <a:spcPct val="0"/>
        </a:spcAft>
        <a:defRPr sz="4400" b="1">
          <a:solidFill>
            <a:schemeClr val="tx2"/>
          </a:solidFill>
          <a:latin typeface="Tahoma" charset="0"/>
        </a:defRPr>
      </a:lvl3pPr>
      <a:lvl4pPr algn="ctr" rtl="0" eaLnBrk="0" fontAlgn="base" hangingPunct="0">
        <a:spcBef>
          <a:spcPct val="0"/>
        </a:spcBef>
        <a:spcAft>
          <a:spcPct val="0"/>
        </a:spcAft>
        <a:defRPr sz="4400" b="1">
          <a:solidFill>
            <a:schemeClr val="tx2"/>
          </a:solidFill>
          <a:latin typeface="Tahoma" charset="0"/>
        </a:defRPr>
      </a:lvl4pPr>
      <a:lvl5pPr algn="ctr" rtl="0" eaLnBrk="0" fontAlgn="base" hangingPunct="0">
        <a:spcBef>
          <a:spcPct val="0"/>
        </a:spcBef>
        <a:spcAft>
          <a:spcPct val="0"/>
        </a:spcAft>
        <a:defRPr sz="4400" b="1">
          <a:solidFill>
            <a:schemeClr val="tx2"/>
          </a:solidFill>
          <a:latin typeface="Tahoma" charset="0"/>
        </a:defRPr>
      </a:lvl5pPr>
      <a:lvl6pPr marL="457200" algn="ctr" rtl="0" fontAlgn="base">
        <a:spcBef>
          <a:spcPct val="0"/>
        </a:spcBef>
        <a:spcAft>
          <a:spcPct val="0"/>
        </a:spcAft>
        <a:defRPr sz="4400" b="1">
          <a:solidFill>
            <a:schemeClr val="tx2"/>
          </a:solidFill>
          <a:latin typeface="Tahoma" charset="0"/>
        </a:defRPr>
      </a:lvl6pPr>
      <a:lvl7pPr marL="914400" algn="ctr" rtl="0" fontAlgn="base">
        <a:spcBef>
          <a:spcPct val="0"/>
        </a:spcBef>
        <a:spcAft>
          <a:spcPct val="0"/>
        </a:spcAft>
        <a:defRPr sz="4400" b="1">
          <a:solidFill>
            <a:schemeClr val="tx2"/>
          </a:solidFill>
          <a:latin typeface="Tahoma" charset="0"/>
        </a:defRPr>
      </a:lvl7pPr>
      <a:lvl8pPr marL="1371600" algn="ctr" rtl="0" fontAlgn="base">
        <a:spcBef>
          <a:spcPct val="0"/>
        </a:spcBef>
        <a:spcAft>
          <a:spcPct val="0"/>
        </a:spcAft>
        <a:defRPr sz="4400" b="1">
          <a:solidFill>
            <a:schemeClr val="tx2"/>
          </a:solidFill>
          <a:latin typeface="Tahoma" charset="0"/>
        </a:defRPr>
      </a:lvl8pPr>
      <a:lvl9pPr marL="1828800" algn="ctr" rtl="0" fontAlgn="base">
        <a:spcBef>
          <a:spcPct val="0"/>
        </a:spcBef>
        <a:spcAft>
          <a:spcPct val="0"/>
        </a:spcAft>
        <a:defRPr sz="4400" b="1">
          <a:solidFill>
            <a:schemeClr val="tx2"/>
          </a:solidFill>
          <a:latin typeface="Tahom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tiff"/></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 Id="rId3" Type="http://schemas.openxmlformats.org/officeDocument/2006/relationships/image" Target="../media/image16.tiff"/></Relationships>
</file>

<file path=ppt/slides/_rels/slide14.xml.rels><?xml version="1.0" encoding="UTF-8" standalone="yes"?>
<Relationships xmlns="http://schemas.openxmlformats.org/package/2006/relationships"><Relationship Id="rId3" Type="http://schemas.openxmlformats.org/officeDocument/2006/relationships/image" Target="../media/image18.tiff"/><Relationship Id="rId4" Type="http://schemas.openxmlformats.org/officeDocument/2006/relationships/image" Target="../media/image19.tiff"/><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f"/><Relationship Id="rId3" Type="http://schemas.openxmlformats.org/officeDocument/2006/relationships/image" Target="../media/image21.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 Id="rId3" Type="http://schemas.openxmlformats.org/officeDocument/2006/relationships/hyperlink" Target="https://www.youtube.com/watch?v=oUJVRVfY924&amp;feature=youtu.b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24.tiff"/><Relationship Id="rId4" Type="http://schemas.openxmlformats.org/officeDocument/2006/relationships/image" Target="../media/image25.tiff"/><Relationship Id="rId5" Type="http://schemas.openxmlformats.org/officeDocument/2006/relationships/image" Target="../media/image26.tiff"/><Relationship Id="rId6" Type="http://schemas.openxmlformats.org/officeDocument/2006/relationships/image" Target="../media/image27.tiff"/><Relationship Id="rId7" Type="http://schemas.openxmlformats.org/officeDocument/2006/relationships/image" Target="../media/image28.tiff"/><Relationship Id="rId1" Type="http://schemas.openxmlformats.org/officeDocument/2006/relationships/slideLayout" Target="../slideLayouts/slideLayout3.xml"/><Relationship Id="rId2" Type="http://schemas.openxmlformats.org/officeDocument/2006/relationships/image" Target="../media/image23.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30.tif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3" Type="http://schemas.openxmlformats.org/officeDocument/2006/relationships/image" Target="../media/image31.tiff"/><Relationship Id="rId4" Type="http://schemas.openxmlformats.org/officeDocument/2006/relationships/image" Target="../media/image32.tiff"/><Relationship Id="rId1" Type="http://schemas.openxmlformats.org/officeDocument/2006/relationships/slideLayout" Target="../slideLayouts/slideLayout2.xml"/><Relationship Id="rId2" Type="http://schemas.openxmlformats.org/officeDocument/2006/relationships/image" Target="../media/image30.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tiff"/><Relationship Id="rId3"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idx="4294967295"/>
          </p:nvPr>
        </p:nvSpPr>
        <p:spPr>
          <a:xfrm>
            <a:off x="381000" y="2514600"/>
            <a:ext cx="8458200" cy="1470025"/>
          </a:xfrm>
        </p:spPr>
        <p:txBody>
          <a:bodyPr/>
          <a:lstStyle/>
          <a:p>
            <a:r>
              <a:rPr lang="en-US" sz="3200" dirty="0" smtClean="0"/>
              <a:t/>
            </a:r>
            <a:br>
              <a:rPr lang="en-US" sz="3200" dirty="0" smtClean="0"/>
            </a:br>
            <a:r>
              <a:rPr lang="en-US" sz="3200" dirty="0" smtClean="0"/>
              <a:t>The Sky’s the Limit</a:t>
            </a:r>
            <a:r>
              <a:rPr lang="en-US" sz="2800" dirty="0" smtClean="0"/>
              <a:t/>
            </a:r>
            <a:br>
              <a:rPr lang="en-US" sz="2800" dirty="0" smtClean="0"/>
            </a:br>
            <a:r>
              <a:rPr lang="en-US" sz="2800" dirty="0" smtClean="0"/>
              <a:t>UAV Drones and their Applications</a:t>
            </a:r>
            <a:endParaRPr lang="en-US" sz="2000" dirty="0" smtClean="0"/>
          </a:p>
        </p:txBody>
      </p:sp>
      <p:sp>
        <p:nvSpPr>
          <p:cNvPr id="15362" name="Rectangle 3"/>
          <p:cNvSpPr>
            <a:spLocks noGrp="1" noChangeArrowheads="1"/>
          </p:cNvSpPr>
          <p:nvPr>
            <p:ph type="subTitle" idx="4294967295"/>
          </p:nvPr>
        </p:nvSpPr>
        <p:spPr>
          <a:xfrm>
            <a:off x="1371600" y="4419600"/>
            <a:ext cx="6400800" cy="1752600"/>
          </a:xfrm>
        </p:spPr>
        <p:txBody>
          <a:bodyPr/>
          <a:lstStyle/>
          <a:p>
            <a:pPr marL="0" indent="0" algn="ctr">
              <a:buFontTx/>
              <a:buNone/>
            </a:pPr>
            <a:r>
              <a:rPr lang="en-US" sz="2400" dirty="0" smtClean="0"/>
              <a:t>November 26, 2015</a:t>
            </a:r>
          </a:p>
          <a:p>
            <a:pPr marL="0" indent="0" algn="ctr">
              <a:buFontTx/>
              <a:buNone/>
            </a:pPr>
            <a:r>
              <a:rPr lang="en-US" sz="2000" dirty="0" smtClean="0"/>
              <a:t>Clark Commons</a:t>
            </a:r>
          </a:p>
        </p:txBody>
      </p:sp>
      <p:pic>
        <p:nvPicPr>
          <p:cNvPr id="5" name="Picture 4"/>
          <p:cNvPicPr>
            <a:picLocks noChangeAspect="1"/>
          </p:cNvPicPr>
          <p:nvPr/>
        </p:nvPicPr>
        <p:blipFill>
          <a:blip r:embed="rId3"/>
          <a:stretch>
            <a:fillRect/>
          </a:stretch>
        </p:blipFill>
        <p:spPr>
          <a:xfrm>
            <a:off x="762000" y="4333433"/>
            <a:ext cx="2450506" cy="1229167"/>
          </a:xfrm>
          <a:prstGeom prst="rect">
            <a:avLst/>
          </a:prstGeom>
        </p:spPr>
      </p:pic>
      <p:pic>
        <p:nvPicPr>
          <p:cNvPr id="3" name="Picture 2"/>
          <p:cNvPicPr>
            <a:picLocks noChangeAspect="1"/>
          </p:cNvPicPr>
          <p:nvPr/>
        </p:nvPicPr>
        <p:blipFill>
          <a:blip r:embed="rId4"/>
          <a:stretch>
            <a:fillRect/>
          </a:stretch>
        </p:blipFill>
        <p:spPr>
          <a:xfrm>
            <a:off x="6324600" y="4237441"/>
            <a:ext cx="2312555" cy="16323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Keynote Speaker</a:t>
            </a:r>
            <a:endParaRPr lang="en-US" dirty="0"/>
          </a:p>
        </p:txBody>
      </p:sp>
      <p:sp>
        <p:nvSpPr>
          <p:cNvPr id="3" name="Content Placeholder 2"/>
          <p:cNvSpPr>
            <a:spLocks noGrp="1"/>
          </p:cNvSpPr>
          <p:nvPr>
            <p:ph idx="1"/>
          </p:nvPr>
        </p:nvSpPr>
        <p:spPr>
          <a:xfrm>
            <a:off x="457200" y="1295400"/>
            <a:ext cx="7391400" cy="4525963"/>
          </a:xfrm>
        </p:spPr>
        <p:txBody>
          <a:bodyPr/>
          <a:lstStyle/>
          <a:p>
            <a:pPr marL="0" indent="0">
              <a:buNone/>
            </a:pPr>
            <a:r>
              <a:rPr lang="en-US" dirty="0" smtClean="0"/>
              <a:t>Mr. Stewart Baillie</a:t>
            </a:r>
          </a:p>
          <a:p>
            <a:r>
              <a:rPr lang="en-US" sz="2400" dirty="0" smtClean="0"/>
              <a:t>Past Chair, </a:t>
            </a:r>
          </a:p>
          <a:p>
            <a:pPr marL="0" indent="0">
              <a:buNone/>
            </a:pPr>
            <a:r>
              <a:rPr lang="en-US" sz="2400" dirty="0" smtClean="0">
                <a:effectLst>
                  <a:outerShdw sx="0" sy="0" algn="tl">
                    <a:srgbClr val="000000"/>
                  </a:outerShdw>
                </a:effectLst>
              </a:rPr>
              <a:t>    Unmanned Systems Canada </a:t>
            </a:r>
          </a:p>
          <a:p>
            <a:r>
              <a:rPr lang="en-US" sz="2400" dirty="0">
                <a:effectLst>
                  <a:outerShdw sx="0" sy="0" algn="tl">
                    <a:srgbClr val="000000"/>
                  </a:outerShdw>
                </a:effectLst>
              </a:rPr>
              <a:t>30 years </a:t>
            </a:r>
            <a:r>
              <a:rPr lang="en-US" sz="2400" dirty="0" smtClean="0">
                <a:effectLst>
                  <a:outerShdw sx="0" sy="0" algn="tl">
                    <a:srgbClr val="000000"/>
                  </a:outerShdw>
                </a:effectLst>
              </a:rPr>
              <a:t>experience: </a:t>
            </a:r>
          </a:p>
          <a:p>
            <a:pPr lvl="1"/>
            <a:r>
              <a:rPr lang="en-US" sz="2000" dirty="0">
                <a:effectLst>
                  <a:outerShdw sx="0" sy="0" algn="tl">
                    <a:srgbClr val="000000"/>
                  </a:outerShdw>
                </a:effectLst>
              </a:rPr>
              <a:t>A</a:t>
            </a:r>
            <a:r>
              <a:rPr lang="en-US" sz="2000" dirty="0" smtClean="0">
                <a:effectLst>
                  <a:outerShdw sx="0" sy="0" algn="tl">
                    <a:srgbClr val="000000"/>
                  </a:outerShdw>
                </a:effectLst>
              </a:rPr>
              <a:t>viation </a:t>
            </a:r>
            <a:r>
              <a:rPr lang="en-US" sz="2000" dirty="0">
                <a:effectLst>
                  <a:outerShdw sx="0" sy="0" algn="tl">
                    <a:srgbClr val="000000"/>
                  </a:outerShdw>
                </a:effectLst>
              </a:rPr>
              <a:t>flight </a:t>
            </a:r>
            <a:r>
              <a:rPr lang="en-US" sz="2000" dirty="0" smtClean="0">
                <a:effectLst>
                  <a:outerShdw sx="0" sy="0" algn="tl">
                    <a:srgbClr val="000000"/>
                  </a:outerShdw>
                </a:effectLst>
              </a:rPr>
              <a:t>testing,</a:t>
            </a:r>
          </a:p>
          <a:p>
            <a:pPr lvl="1"/>
            <a:r>
              <a:rPr lang="en-US" sz="2000" dirty="0">
                <a:effectLst>
                  <a:outerShdw sx="0" sy="0" algn="tl">
                    <a:srgbClr val="000000"/>
                  </a:outerShdw>
                </a:effectLst>
              </a:rPr>
              <a:t>R</a:t>
            </a:r>
            <a:r>
              <a:rPr lang="en-US" sz="2000" dirty="0" smtClean="0">
                <a:effectLst>
                  <a:outerShdw sx="0" sy="0" algn="tl">
                    <a:srgbClr val="000000"/>
                  </a:outerShdw>
                </a:effectLst>
              </a:rPr>
              <a:t>esearch, </a:t>
            </a:r>
          </a:p>
          <a:p>
            <a:pPr lvl="1"/>
            <a:r>
              <a:rPr lang="en-US" sz="2000" dirty="0" smtClean="0">
                <a:effectLst>
                  <a:outerShdw sx="0" sy="0" algn="tl">
                    <a:srgbClr val="000000"/>
                  </a:outerShdw>
                </a:effectLst>
              </a:rPr>
              <a:t>Management, </a:t>
            </a:r>
          </a:p>
          <a:p>
            <a:pPr lvl="1"/>
            <a:r>
              <a:rPr lang="en-US" sz="2000" dirty="0" smtClean="0">
                <a:effectLst>
                  <a:outerShdw sx="0" sy="0" algn="tl">
                    <a:srgbClr val="000000"/>
                  </a:outerShdw>
                </a:effectLst>
              </a:rPr>
              <a:t>Director </a:t>
            </a:r>
            <a:r>
              <a:rPr lang="en-US" sz="2000" dirty="0">
                <a:effectLst>
                  <a:outerShdw sx="0" sy="0" algn="tl">
                    <a:srgbClr val="000000"/>
                  </a:outerShdw>
                </a:effectLst>
              </a:rPr>
              <a:t>of the NRC Flight Research </a:t>
            </a:r>
            <a:r>
              <a:rPr lang="en-US" sz="2000" dirty="0" smtClean="0">
                <a:effectLst>
                  <a:outerShdw sx="0" sy="0" algn="tl">
                    <a:srgbClr val="000000"/>
                  </a:outerShdw>
                </a:effectLst>
              </a:rPr>
              <a:t>Laboratory</a:t>
            </a:r>
          </a:p>
          <a:p>
            <a:r>
              <a:rPr lang="en-CA" i="1" dirty="0" smtClean="0">
                <a:solidFill>
                  <a:srgbClr val="002060"/>
                </a:solidFill>
              </a:rPr>
              <a:t>Drones - </a:t>
            </a:r>
            <a:r>
              <a:rPr lang="en-CA" sz="2800" i="1" dirty="0" smtClean="0">
                <a:solidFill>
                  <a:srgbClr val="002060"/>
                </a:solidFill>
              </a:rPr>
              <a:t>A </a:t>
            </a:r>
            <a:r>
              <a:rPr lang="en-CA" sz="2800" i="1" dirty="0">
                <a:solidFill>
                  <a:srgbClr val="002060"/>
                </a:solidFill>
              </a:rPr>
              <a:t>Nearly 100 </a:t>
            </a:r>
            <a:r>
              <a:rPr lang="en-CA" sz="2800" i="1" dirty="0" smtClean="0">
                <a:solidFill>
                  <a:srgbClr val="002060"/>
                </a:solidFill>
              </a:rPr>
              <a:t>Year Technology Revolution</a:t>
            </a:r>
            <a:endParaRPr lang="en-CA" sz="2800" i="1" dirty="0">
              <a:solidFill>
                <a:srgbClr val="002060"/>
              </a:solidFill>
            </a:endParaRPr>
          </a:p>
          <a:p>
            <a:pPr lvl="1"/>
            <a:endParaRPr lang="en-US" sz="2400" dirty="0" smtClean="0"/>
          </a:p>
        </p:txBody>
      </p:sp>
      <p:pic>
        <p:nvPicPr>
          <p:cNvPr id="8" name="Picture 7"/>
          <p:cNvPicPr>
            <a:picLocks noChangeAspect="1"/>
          </p:cNvPicPr>
          <p:nvPr/>
        </p:nvPicPr>
        <p:blipFill>
          <a:blip r:embed="rId3"/>
          <a:stretch>
            <a:fillRect/>
          </a:stretch>
        </p:blipFill>
        <p:spPr>
          <a:xfrm>
            <a:off x="6248400" y="1324716"/>
            <a:ext cx="2408634" cy="2910715"/>
          </a:xfrm>
          <a:prstGeom prst="rect">
            <a:avLst/>
          </a:prstGeom>
        </p:spPr>
      </p:pic>
    </p:spTree>
    <p:extLst>
      <p:ext uri="{BB962C8B-B14F-4D97-AF65-F5344CB8AC3E}">
        <p14:creationId xmlns:p14="http://schemas.microsoft.com/office/powerpoint/2010/main" val="410953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Coffee &amp; Connections</a:t>
            </a:r>
            <a:endParaRPr lang="en-CA" dirty="0"/>
          </a:p>
        </p:txBody>
      </p:sp>
      <p:pic>
        <p:nvPicPr>
          <p:cNvPr id="47106" name="Picture 2" descr="http://www.knowledgedock.com/graphics/kdnew/img_home.jpg"/>
          <p:cNvPicPr>
            <a:picLocks noChangeAspect="1" noChangeArrowheads="1"/>
          </p:cNvPicPr>
          <p:nvPr/>
        </p:nvPicPr>
        <p:blipFill>
          <a:blip r:embed="rId3" cstate="print"/>
          <a:srcRect/>
          <a:stretch>
            <a:fillRect/>
          </a:stretch>
        </p:blipFill>
        <p:spPr bwMode="auto">
          <a:xfrm>
            <a:off x="914400" y="1371600"/>
            <a:ext cx="7415806" cy="4278935"/>
          </a:xfrm>
          <a:prstGeom prst="rect">
            <a:avLst/>
          </a:prstGeom>
          <a:noFill/>
        </p:spPr>
      </p:pic>
      <p:sp>
        <p:nvSpPr>
          <p:cNvPr id="5" name="Rectangle 4"/>
          <p:cNvSpPr/>
          <p:nvPr/>
        </p:nvSpPr>
        <p:spPr bwMode="auto">
          <a:xfrm>
            <a:off x="838200" y="2971800"/>
            <a:ext cx="2286000" cy="12192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cxnSp>
        <p:nvCxnSpPr>
          <p:cNvPr id="7" name="Straight Connector 6"/>
          <p:cNvCxnSpPr/>
          <p:nvPr/>
        </p:nvCxnSpPr>
        <p:spPr bwMode="auto">
          <a:xfrm rot="10800000">
            <a:off x="1981204" y="3429000"/>
            <a:ext cx="1600197" cy="152400"/>
          </a:xfrm>
          <a:prstGeom prst="line">
            <a:avLst/>
          </a:prstGeom>
          <a:solidFill>
            <a:srgbClr val="777777"/>
          </a:solidFill>
          <a:ln w="38100" cap="flat" cmpd="sng" algn="ctr">
            <a:solidFill>
              <a:schemeClr val="tx1"/>
            </a:solidFill>
            <a:prstDash val="solid"/>
            <a:round/>
            <a:headEnd type="none" w="med" len="med"/>
            <a:tailEnd type="none" w="med" len="med"/>
          </a:ln>
          <a:effectLst/>
        </p:spPr>
      </p:cxnSp>
      <p:sp>
        <p:nvSpPr>
          <p:cNvPr id="9" name="Donut 8"/>
          <p:cNvSpPr/>
          <p:nvPr/>
        </p:nvSpPr>
        <p:spPr bwMode="auto">
          <a:xfrm>
            <a:off x="1447800" y="3048000"/>
            <a:ext cx="609600" cy="609600"/>
          </a:xfrm>
          <a:prstGeom prst="donut">
            <a:avLst/>
          </a:prstGeom>
          <a:solidFill>
            <a:srgbClr val="777777"/>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914400" y="2590800"/>
            <a:ext cx="1467068" cy="369332"/>
          </a:xfrm>
          <a:prstGeom prst="rect">
            <a:avLst/>
          </a:prstGeom>
          <a:noFill/>
        </p:spPr>
        <p:txBody>
          <a:bodyPr wrap="none" rtlCol="0">
            <a:spAutoFit/>
          </a:bodyPr>
          <a:lstStyle/>
          <a:p>
            <a:r>
              <a:rPr lang="en-US" dirty="0" smtClean="0"/>
              <a:t>RESEARCH</a:t>
            </a:r>
            <a:endParaRPr lang="en-CA" dirty="0"/>
          </a:p>
        </p:txBody>
      </p:sp>
      <p:cxnSp>
        <p:nvCxnSpPr>
          <p:cNvPr id="12" name="Straight Connector 11"/>
          <p:cNvCxnSpPr>
            <a:endCxn id="13" idx="2"/>
          </p:cNvCxnSpPr>
          <p:nvPr/>
        </p:nvCxnSpPr>
        <p:spPr bwMode="auto">
          <a:xfrm>
            <a:off x="4419600" y="3657600"/>
            <a:ext cx="1295400" cy="38100"/>
          </a:xfrm>
          <a:prstGeom prst="line">
            <a:avLst/>
          </a:prstGeom>
          <a:solidFill>
            <a:srgbClr val="777777"/>
          </a:solidFill>
          <a:ln w="38100" cap="flat" cmpd="sng" algn="ctr">
            <a:solidFill>
              <a:schemeClr val="tx1"/>
            </a:solidFill>
            <a:prstDash val="solid"/>
            <a:round/>
            <a:headEnd type="none" w="med" len="med"/>
            <a:tailEnd type="none" w="med" len="med"/>
          </a:ln>
          <a:effectLst/>
        </p:spPr>
      </p:cxnSp>
      <p:sp>
        <p:nvSpPr>
          <p:cNvPr id="13" name="Donut 12"/>
          <p:cNvSpPr/>
          <p:nvPr/>
        </p:nvSpPr>
        <p:spPr bwMode="auto">
          <a:xfrm>
            <a:off x="5715000" y="3429000"/>
            <a:ext cx="533400" cy="533400"/>
          </a:xfrm>
          <a:prstGeom prst="donu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5181600" y="2971800"/>
            <a:ext cx="1467068" cy="369332"/>
          </a:xfrm>
          <a:prstGeom prst="rect">
            <a:avLst/>
          </a:prstGeom>
          <a:noFill/>
        </p:spPr>
        <p:txBody>
          <a:bodyPr wrap="square" rtlCol="0">
            <a:spAutoFit/>
          </a:bodyPr>
          <a:lstStyle/>
          <a:p>
            <a:r>
              <a:rPr lang="en-US" dirty="0" smtClean="0"/>
              <a:t>PROBLEMS</a:t>
            </a:r>
            <a:endParaRPr lang="en-CA" dirty="0"/>
          </a:p>
        </p:txBody>
      </p:sp>
      <p:pic>
        <p:nvPicPr>
          <p:cNvPr id="3" name="Picture 2"/>
          <p:cNvPicPr>
            <a:picLocks noChangeAspect="1"/>
          </p:cNvPicPr>
          <p:nvPr/>
        </p:nvPicPr>
        <p:blipFill>
          <a:blip r:embed="rId4"/>
          <a:stretch>
            <a:fillRect/>
          </a:stretch>
        </p:blipFill>
        <p:spPr>
          <a:xfrm>
            <a:off x="3200400" y="2819400"/>
            <a:ext cx="1943100" cy="1422865"/>
          </a:xfrm>
          <a:prstGeom prst="rect">
            <a:avLst/>
          </a:prstGeom>
        </p:spPr>
      </p:pic>
    </p:spTree>
    <p:extLst>
      <p:ext uri="{BB962C8B-B14F-4D97-AF65-F5344CB8AC3E}">
        <p14:creationId xmlns:p14="http://schemas.microsoft.com/office/powerpoint/2010/main" val="3874712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Dive Down</a:t>
            </a:r>
            <a:br>
              <a:rPr lang="en-CA" dirty="0"/>
            </a:br>
            <a:r>
              <a:rPr lang="en-CA" sz="2400" dirty="0"/>
              <a:t>Short </a:t>
            </a:r>
            <a:r>
              <a:rPr lang="en-CA" sz="2400" dirty="0" smtClean="0"/>
              <a:t>Talks</a:t>
            </a:r>
            <a:endParaRPr lang="en-CA" sz="2400" dirty="0"/>
          </a:p>
        </p:txBody>
      </p:sp>
      <p:pic>
        <p:nvPicPr>
          <p:cNvPr id="4" name="Picture 3"/>
          <p:cNvPicPr>
            <a:picLocks noChangeAspect="1"/>
          </p:cNvPicPr>
          <p:nvPr/>
        </p:nvPicPr>
        <p:blipFill>
          <a:blip r:embed="rId2"/>
          <a:stretch>
            <a:fillRect/>
          </a:stretch>
        </p:blipFill>
        <p:spPr>
          <a:xfrm>
            <a:off x="1905000" y="1066800"/>
            <a:ext cx="5721350" cy="3069519"/>
          </a:xfrm>
          <a:prstGeom prst="rect">
            <a:avLst/>
          </a:prstGeom>
        </p:spPr>
      </p:pic>
    </p:spTree>
    <p:extLst>
      <p:ext uri="{BB962C8B-B14F-4D97-AF65-F5344CB8AC3E}">
        <p14:creationId xmlns:p14="http://schemas.microsoft.com/office/powerpoint/2010/main" val="3433598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Patrick Edwards-</a:t>
            </a:r>
            <a:r>
              <a:rPr lang="en-US" dirty="0" err="1" smtClean="0"/>
              <a:t>Daughtery</a:t>
            </a:r>
            <a:endParaRPr lang="en-US" dirty="0"/>
          </a:p>
        </p:txBody>
      </p:sp>
      <p:sp>
        <p:nvSpPr>
          <p:cNvPr id="3" name="Content Placeholder 2"/>
          <p:cNvSpPr>
            <a:spLocks noGrp="1"/>
          </p:cNvSpPr>
          <p:nvPr>
            <p:ph idx="1"/>
          </p:nvPr>
        </p:nvSpPr>
        <p:spPr>
          <a:xfrm>
            <a:off x="457200" y="1600200"/>
            <a:ext cx="6248400" cy="4525963"/>
          </a:xfrm>
        </p:spPr>
        <p:txBody>
          <a:bodyPr/>
          <a:lstStyle/>
          <a:p>
            <a:r>
              <a:rPr lang="en-US" sz="2800" dirty="0" smtClean="0"/>
              <a:t>Grew up in Halifax</a:t>
            </a:r>
          </a:p>
          <a:p>
            <a:r>
              <a:rPr lang="en-US" sz="2800" dirty="0" smtClean="0"/>
              <a:t>Studied </a:t>
            </a:r>
            <a:r>
              <a:rPr lang="en-US" sz="2800" dirty="0"/>
              <a:t>theoretical physics at </a:t>
            </a:r>
            <a:endParaRPr lang="en-US" sz="2800" dirty="0" smtClean="0"/>
          </a:p>
          <a:p>
            <a:pPr marL="0" indent="0">
              <a:buNone/>
            </a:pPr>
            <a:r>
              <a:rPr lang="en-US" sz="2800" dirty="0"/>
              <a:t> </a:t>
            </a:r>
            <a:r>
              <a:rPr lang="en-US" sz="2800" dirty="0" smtClean="0"/>
              <a:t>  McGill and Cambridge Universities</a:t>
            </a:r>
          </a:p>
          <a:p>
            <a:r>
              <a:rPr lang="en-US" sz="2800" dirty="0" smtClean="0"/>
              <a:t>Founded </a:t>
            </a:r>
            <a:r>
              <a:rPr lang="en-US" sz="2800" b="1" dirty="0" smtClean="0"/>
              <a:t>Pleiades</a:t>
            </a:r>
            <a:r>
              <a:rPr lang="en-US" sz="2800" dirty="0" smtClean="0"/>
              <a:t> in 1999, Halifax</a:t>
            </a:r>
          </a:p>
          <a:p>
            <a:r>
              <a:rPr lang="en-US" sz="2800" dirty="0" smtClean="0"/>
              <a:t>Create </a:t>
            </a:r>
            <a:r>
              <a:rPr lang="en-US" sz="2800" b="1" dirty="0" err="1" smtClean="0"/>
              <a:t>Spiri</a:t>
            </a:r>
            <a:r>
              <a:rPr lang="en-US" sz="2800" dirty="0" smtClean="0"/>
              <a:t> -</a:t>
            </a:r>
            <a:r>
              <a:rPr lang="en-US" sz="2800" dirty="0"/>
              <a:t> </a:t>
            </a:r>
            <a:r>
              <a:rPr lang="en-US" sz="2800" dirty="0" smtClean="0"/>
              <a:t>a micro-UAV, in 2012</a:t>
            </a:r>
          </a:p>
          <a:p>
            <a:pPr lvl="1"/>
            <a:r>
              <a:rPr lang="en-US" sz="2400" dirty="0" err="1" smtClean="0"/>
              <a:t>KickStarter</a:t>
            </a:r>
            <a:r>
              <a:rPr lang="en-US" sz="2400" dirty="0" smtClean="0"/>
              <a:t> project</a:t>
            </a:r>
          </a:p>
          <a:p>
            <a:pPr lvl="1"/>
            <a:r>
              <a:rPr lang="en-US" sz="2400" dirty="0"/>
              <a:t>F</a:t>
            </a:r>
            <a:r>
              <a:rPr lang="en-US" sz="2400" dirty="0" smtClean="0"/>
              <a:t>ully </a:t>
            </a:r>
            <a:r>
              <a:rPr lang="en-US" sz="2400" dirty="0"/>
              <a:t>programmable, autonomous, </a:t>
            </a:r>
            <a:r>
              <a:rPr lang="en-US" sz="2400" dirty="0" err="1"/>
              <a:t>quadcopter</a:t>
            </a:r>
            <a:r>
              <a:rPr lang="en-US" sz="2400" dirty="0"/>
              <a:t> robot</a:t>
            </a:r>
            <a:endParaRPr lang="en-US" sz="2400" dirty="0" smtClean="0"/>
          </a:p>
          <a:p>
            <a:endParaRPr lang="en-US" dirty="0" smtClean="0"/>
          </a:p>
        </p:txBody>
      </p:sp>
      <p:pic>
        <p:nvPicPr>
          <p:cNvPr id="6" name="Picture 5"/>
          <p:cNvPicPr>
            <a:picLocks noChangeAspect="1"/>
          </p:cNvPicPr>
          <p:nvPr/>
        </p:nvPicPr>
        <p:blipFill>
          <a:blip r:embed="rId2"/>
          <a:stretch>
            <a:fillRect/>
          </a:stretch>
        </p:blipFill>
        <p:spPr>
          <a:xfrm>
            <a:off x="6012967" y="4343400"/>
            <a:ext cx="3002278" cy="867084"/>
          </a:xfrm>
          <a:prstGeom prst="rect">
            <a:avLst/>
          </a:prstGeom>
        </p:spPr>
      </p:pic>
      <p:pic>
        <p:nvPicPr>
          <p:cNvPr id="8" name="Picture 7"/>
          <p:cNvPicPr>
            <a:picLocks noChangeAspect="1"/>
          </p:cNvPicPr>
          <p:nvPr/>
        </p:nvPicPr>
        <p:blipFill>
          <a:blip r:embed="rId3"/>
          <a:stretch>
            <a:fillRect/>
          </a:stretch>
        </p:blipFill>
        <p:spPr>
          <a:xfrm>
            <a:off x="6276299" y="1417638"/>
            <a:ext cx="2475615" cy="1510125"/>
          </a:xfrm>
          <a:prstGeom prst="rect">
            <a:avLst/>
          </a:prstGeom>
        </p:spPr>
      </p:pic>
    </p:spTree>
    <p:extLst>
      <p:ext uri="{BB962C8B-B14F-4D97-AF65-F5344CB8AC3E}">
        <p14:creationId xmlns:p14="http://schemas.microsoft.com/office/powerpoint/2010/main" val="2522998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Richard van der Put</a:t>
            </a:r>
            <a:endParaRPr lang="en-US" dirty="0"/>
          </a:p>
        </p:txBody>
      </p:sp>
      <p:sp>
        <p:nvSpPr>
          <p:cNvPr id="3" name="Content Placeholder 2"/>
          <p:cNvSpPr>
            <a:spLocks noGrp="1"/>
          </p:cNvSpPr>
          <p:nvPr>
            <p:ph idx="1"/>
          </p:nvPr>
        </p:nvSpPr>
        <p:spPr>
          <a:xfrm>
            <a:off x="457200" y="1524000"/>
            <a:ext cx="6629400" cy="4525963"/>
          </a:xfrm>
        </p:spPr>
        <p:txBody>
          <a:bodyPr/>
          <a:lstStyle/>
          <a:p>
            <a:r>
              <a:rPr lang="en-US" sz="2800" dirty="0" smtClean="0"/>
              <a:t>MSc, </a:t>
            </a:r>
            <a:r>
              <a:rPr lang="en-US" sz="2800" dirty="0"/>
              <a:t>Eindhoven </a:t>
            </a:r>
            <a:r>
              <a:rPr lang="en-US" sz="2800" dirty="0" smtClean="0"/>
              <a:t>Univ. </a:t>
            </a:r>
            <a:r>
              <a:rPr lang="en-US" sz="2800" dirty="0"/>
              <a:t>of Technology</a:t>
            </a:r>
            <a:endParaRPr lang="en-US" sz="2800" dirty="0" smtClean="0"/>
          </a:p>
          <a:p>
            <a:r>
              <a:rPr lang="en-US" sz="2800" dirty="0" smtClean="0"/>
              <a:t>9 </a:t>
            </a:r>
            <a:r>
              <a:rPr lang="en-US" sz="2800" dirty="0"/>
              <a:t>years of scientific research </a:t>
            </a:r>
            <a:r>
              <a:rPr lang="en-US" sz="2800" dirty="0" smtClean="0"/>
              <a:t>experience</a:t>
            </a:r>
          </a:p>
          <a:p>
            <a:r>
              <a:rPr lang="en-US" sz="2800" dirty="0"/>
              <a:t>I</a:t>
            </a:r>
            <a:r>
              <a:rPr lang="en-US" sz="2800" dirty="0" smtClean="0"/>
              <a:t>mage </a:t>
            </a:r>
            <a:r>
              <a:rPr lang="en-US" sz="2800" dirty="0"/>
              <a:t>analysis algorithms for </a:t>
            </a:r>
            <a:r>
              <a:rPr lang="en-US" sz="2800" dirty="0" smtClean="0"/>
              <a:t>health care and robotics</a:t>
            </a:r>
          </a:p>
          <a:p>
            <a:r>
              <a:rPr lang="en-US" sz="2800" dirty="0" smtClean="0"/>
              <a:t>Co-founder &amp; CTO </a:t>
            </a:r>
            <a:r>
              <a:rPr lang="en-US" sz="2800" b="1" dirty="0" err="1" smtClean="0"/>
              <a:t>SkySquirrel</a:t>
            </a:r>
            <a:r>
              <a:rPr lang="en-US" sz="2800" b="1" dirty="0" smtClean="0"/>
              <a:t> Technologies Inc.</a:t>
            </a:r>
          </a:p>
          <a:p>
            <a:endParaRPr lang="en-US" sz="2800" i="1" dirty="0" smtClean="0"/>
          </a:p>
        </p:txBody>
      </p:sp>
      <p:pic>
        <p:nvPicPr>
          <p:cNvPr id="4" name="Picture 3"/>
          <p:cNvPicPr>
            <a:picLocks noChangeAspect="1"/>
          </p:cNvPicPr>
          <p:nvPr/>
        </p:nvPicPr>
        <p:blipFill>
          <a:blip r:embed="rId2"/>
          <a:stretch>
            <a:fillRect/>
          </a:stretch>
        </p:blipFill>
        <p:spPr>
          <a:xfrm>
            <a:off x="6395470" y="3908525"/>
            <a:ext cx="2461622" cy="1828800"/>
          </a:xfrm>
          <a:prstGeom prst="rect">
            <a:avLst/>
          </a:prstGeom>
        </p:spPr>
      </p:pic>
      <p:pic>
        <p:nvPicPr>
          <p:cNvPr id="5" name="Picture 4"/>
          <p:cNvPicPr>
            <a:picLocks noChangeAspect="1"/>
          </p:cNvPicPr>
          <p:nvPr/>
        </p:nvPicPr>
        <p:blipFill>
          <a:blip r:embed="rId3"/>
          <a:stretch>
            <a:fillRect/>
          </a:stretch>
        </p:blipFill>
        <p:spPr>
          <a:xfrm>
            <a:off x="4114800" y="4609451"/>
            <a:ext cx="2273399" cy="1410349"/>
          </a:xfrm>
          <a:prstGeom prst="rect">
            <a:avLst/>
          </a:prstGeom>
        </p:spPr>
      </p:pic>
      <p:pic>
        <p:nvPicPr>
          <p:cNvPr id="6" name="Picture 5"/>
          <p:cNvPicPr>
            <a:picLocks noChangeAspect="1"/>
          </p:cNvPicPr>
          <p:nvPr/>
        </p:nvPicPr>
        <p:blipFill>
          <a:blip r:embed="rId4"/>
          <a:stretch>
            <a:fillRect/>
          </a:stretch>
        </p:blipFill>
        <p:spPr>
          <a:xfrm>
            <a:off x="6891760" y="1335528"/>
            <a:ext cx="1726111" cy="2398272"/>
          </a:xfrm>
          <a:prstGeom prst="rect">
            <a:avLst/>
          </a:prstGeom>
        </p:spPr>
      </p:pic>
    </p:spTree>
    <p:extLst>
      <p:ext uri="{BB962C8B-B14F-4D97-AF65-F5344CB8AC3E}">
        <p14:creationId xmlns:p14="http://schemas.microsoft.com/office/powerpoint/2010/main" val="301877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Frost</a:t>
            </a:r>
            <a:endParaRPr lang="en-US" dirty="0"/>
          </a:p>
        </p:txBody>
      </p:sp>
      <p:sp>
        <p:nvSpPr>
          <p:cNvPr id="3" name="Content Placeholder 2"/>
          <p:cNvSpPr>
            <a:spLocks noGrp="1"/>
          </p:cNvSpPr>
          <p:nvPr>
            <p:ph idx="1"/>
          </p:nvPr>
        </p:nvSpPr>
        <p:spPr>
          <a:xfrm>
            <a:off x="381000" y="1447800"/>
            <a:ext cx="5832763" cy="4525963"/>
          </a:xfrm>
        </p:spPr>
        <p:txBody>
          <a:bodyPr/>
          <a:lstStyle/>
          <a:p>
            <a:pPr lvl="0">
              <a:spcBef>
                <a:spcPts val="600"/>
              </a:spcBef>
            </a:pPr>
            <a:r>
              <a:rPr lang="en-US" altLang="en-US" sz="2400" dirty="0"/>
              <a:t>President and CEO of </a:t>
            </a:r>
            <a:r>
              <a:rPr lang="en-US" altLang="en-US" sz="2400" b="1" dirty="0" err="1"/>
              <a:t>Frostbyte</a:t>
            </a:r>
            <a:r>
              <a:rPr lang="en-US" altLang="en-US" sz="2400" b="1" dirty="0"/>
              <a:t> Interactive Inc.</a:t>
            </a:r>
            <a:r>
              <a:rPr lang="en-US" altLang="en-US" sz="2400" dirty="0"/>
              <a:t> and </a:t>
            </a:r>
            <a:r>
              <a:rPr lang="en-US" altLang="en-US" sz="2400" b="1" dirty="0" err="1"/>
              <a:t>Aerhyve</a:t>
            </a:r>
            <a:r>
              <a:rPr lang="en-US" altLang="en-US" sz="2400" b="1" dirty="0"/>
              <a:t> Aerial </a:t>
            </a:r>
            <a:r>
              <a:rPr lang="en-US" altLang="en-US" sz="2400" b="1" dirty="0" smtClean="0"/>
              <a:t>Technologies </a:t>
            </a:r>
            <a:endParaRPr lang="en-US" altLang="en-US" sz="2400" dirty="0" smtClean="0"/>
          </a:p>
          <a:p>
            <a:pPr lvl="0">
              <a:spcBef>
                <a:spcPts val="600"/>
              </a:spcBef>
            </a:pPr>
            <a:r>
              <a:rPr lang="en-US" altLang="en-US" sz="2400" dirty="0" smtClean="0"/>
              <a:t>A </a:t>
            </a:r>
            <a:r>
              <a:rPr lang="en-US" altLang="en-US" sz="2400" dirty="0"/>
              <a:t>cross-cultural specialist in technology </a:t>
            </a:r>
            <a:r>
              <a:rPr lang="en-US" altLang="en-US" sz="2400" dirty="0" smtClean="0"/>
              <a:t>adaptation</a:t>
            </a:r>
          </a:p>
          <a:p>
            <a:pPr lvl="0">
              <a:spcBef>
                <a:spcPts val="600"/>
              </a:spcBef>
            </a:pPr>
            <a:r>
              <a:rPr lang="en-US" altLang="en-US" sz="2400" dirty="0" err="1" smtClean="0"/>
              <a:t>Aerhyve’s</a:t>
            </a:r>
            <a:r>
              <a:rPr lang="en-US" altLang="en-US" sz="2400" dirty="0" smtClean="0"/>
              <a:t> focus:</a:t>
            </a:r>
          </a:p>
          <a:p>
            <a:pPr lvl="1">
              <a:spcBef>
                <a:spcPts val="600"/>
              </a:spcBef>
            </a:pPr>
            <a:r>
              <a:rPr lang="en-US" altLang="en-US" sz="2000" dirty="0"/>
              <a:t>A</a:t>
            </a:r>
            <a:r>
              <a:rPr lang="en-US" altLang="en-US" sz="2000" dirty="0" smtClean="0"/>
              <a:t>nalysis </a:t>
            </a:r>
            <a:r>
              <a:rPr lang="en-US" altLang="en-US" sz="2000" dirty="0"/>
              <a:t>of UAV data with Machine </a:t>
            </a:r>
            <a:r>
              <a:rPr lang="en-US" altLang="en-US" sz="2000" dirty="0" smtClean="0"/>
              <a:t>Learning methods</a:t>
            </a:r>
          </a:p>
          <a:p>
            <a:pPr lvl="1">
              <a:spcBef>
                <a:spcPts val="600"/>
              </a:spcBef>
            </a:pPr>
            <a:r>
              <a:rPr lang="en-US" altLang="en-US" sz="2000" dirty="0"/>
              <a:t>A</a:t>
            </a:r>
            <a:r>
              <a:rPr lang="en-US" altLang="en-US" sz="2000" dirty="0" smtClean="0"/>
              <a:t>ctionable </a:t>
            </a:r>
            <a:r>
              <a:rPr lang="en-US" altLang="en-US" sz="2000" dirty="0"/>
              <a:t>intelligence for </a:t>
            </a:r>
            <a:r>
              <a:rPr lang="en-US" altLang="en-US" sz="2000" dirty="0" smtClean="0"/>
              <a:t>agricultural </a:t>
            </a:r>
            <a:r>
              <a:rPr lang="en-US" altLang="en-US" sz="2000" dirty="0"/>
              <a:t>and industrial </a:t>
            </a:r>
            <a:r>
              <a:rPr lang="en-US" altLang="en-US" sz="2000" dirty="0" smtClean="0"/>
              <a:t>applications</a:t>
            </a:r>
            <a:endParaRPr lang="en-US" altLang="en-US" sz="2000" dirty="0"/>
          </a:p>
          <a:p>
            <a:pPr marL="0" indent="0">
              <a:buNone/>
            </a:pPr>
            <a:endParaRPr lang="en-US" dirty="0" smtClean="0"/>
          </a:p>
        </p:txBody>
      </p:sp>
      <p:pic>
        <p:nvPicPr>
          <p:cNvPr id="6" name="Picture 5"/>
          <p:cNvPicPr>
            <a:picLocks noChangeAspect="1"/>
          </p:cNvPicPr>
          <p:nvPr/>
        </p:nvPicPr>
        <p:blipFill>
          <a:blip r:embed="rId2"/>
          <a:stretch>
            <a:fillRect/>
          </a:stretch>
        </p:blipFill>
        <p:spPr>
          <a:xfrm>
            <a:off x="6351419" y="1189037"/>
            <a:ext cx="2197725" cy="2209800"/>
          </a:xfrm>
          <a:prstGeom prst="rect">
            <a:avLst/>
          </a:prstGeom>
        </p:spPr>
      </p:pic>
      <p:pic>
        <p:nvPicPr>
          <p:cNvPr id="7" name="Picture 6"/>
          <p:cNvPicPr>
            <a:picLocks noChangeAspect="1"/>
          </p:cNvPicPr>
          <p:nvPr/>
        </p:nvPicPr>
        <p:blipFill>
          <a:blip r:embed="rId3"/>
          <a:stretch>
            <a:fillRect/>
          </a:stretch>
        </p:blipFill>
        <p:spPr>
          <a:xfrm>
            <a:off x="6019800" y="3581400"/>
            <a:ext cx="3013364" cy="2209800"/>
          </a:xfrm>
          <a:prstGeom prst="rect">
            <a:avLst/>
          </a:prstGeom>
        </p:spPr>
      </p:pic>
    </p:spTree>
    <p:extLst>
      <p:ext uri="{BB962C8B-B14F-4D97-AF65-F5344CB8AC3E}">
        <p14:creationId xmlns:p14="http://schemas.microsoft.com/office/powerpoint/2010/main" val="2543885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810463" y="1143000"/>
            <a:ext cx="1952537" cy="2491581"/>
          </a:xfrm>
          <a:prstGeom prst="rect">
            <a:avLst/>
          </a:prstGeom>
        </p:spPr>
      </p:pic>
      <p:sp>
        <p:nvSpPr>
          <p:cNvPr id="2" name="Title 1"/>
          <p:cNvSpPr>
            <a:spLocks noGrp="1"/>
          </p:cNvSpPr>
          <p:nvPr>
            <p:ph type="title"/>
          </p:nvPr>
        </p:nvSpPr>
        <p:spPr/>
        <p:txBody>
          <a:bodyPr/>
          <a:lstStyle/>
          <a:p>
            <a:r>
              <a:rPr lang="en-CA" dirty="0" smtClean="0"/>
              <a:t>David Fraser</a:t>
            </a:r>
            <a:endParaRPr lang="en-CA" dirty="0"/>
          </a:p>
        </p:txBody>
      </p:sp>
      <p:sp>
        <p:nvSpPr>
          <p:cNvPr id="3" name="Content Placeholder 2"/>
          <p:cNvSpPr>
            <a:spLocks noGrp="1"/>
          </p:cNvSpPr>
          <p:nvPr>
            <p:ph idx="1"/>
          </p:nvPr>
        </p:nvSpPr>
        <p:spPr>
          <a:xfrm>
            <a:off x="457200" y="1447800"/>
            <a:ext cx="6781800" cy="4525963"/>
          </a:xfrm>
        </p:spPr>
        <p:txBody>
          <a:bodyPr/>
          <a:lstStyle/>
          <a:p>
            <a:r>
              <a:rPr lang="en-CA" sz="2000" dirty="0" smtClean="0"/>
              <a:t>LLB, Law,  Dalhousie</a:t>
            </a:r>
          </a:p>
          <a:p>
            <a:r>
              <a:rPr lang="en-CA" sz="2000" dirty="0" smtClean="0"/>
              <a:t>Partner at </a:t>
            </a:r>
            <a:r>
              <a:rPr lang="en-CA" sz="2000" dirty="0" err="1" smtClean="0"/>
              <a:t>McInnes</a:t>
            </a:r>
            <a:r>
              <a:rPr lang="en-CA" sz="2000" dirty="0" smtClean="0"/>
              <a:t> Cooper </a:t>
            </a:r>
          </a:p>
          <a:p>
            <a:r>
              <a:rPr lang="en-CA" sz="2000" dirty="0" smtClean="0"/>
              <a:t>L</a:t>
            </a:r>
            <a:r>
              <a:rPr lang="en-US" sz="2000" dirty="0" err="1" smtClean="0"/>
              <a:t>eader</a:t>
            </a:r>
            <a:r>
              <a:rPr lang="en-US" sz="2000" dirty="0" smtClean="0"/>
              <a:t> in internet</a:t>
            </a:r>
            <a:r>
              <a:rPr lang="en-US" sz="2000" dirty="0"/>
              <a:t>, technology and privacy </a:t>
            </a:r>
            <a:r>
              <a:rPr lang="en-CA" sz="2000" dirty="0" smtClean="0"/>
              <a:t>law</a:t>
            </a:r>
          </a:p>
          <a:p>
            <a:r>
              <a:rPr lang="en-CA" sz="2000" dirty="0" smtClean="0"/>
              <a:t>Author of </a:t>
            </a:r>
            <a:r>
              <a:rPr lang="en-CA" sz="2000" dirty="0"/>
              <a:t>the popular Canadian Privacy Law Blog </a:t>
            </a:r>
            <a:r>
              <a:rPr lang="en-CA" sz="2000" dirty="0" smtClean="0"/>
              <a:t>and Canadian Cloud Law Blog</a:t>
            </a:r>
          </a:p>
          <a:p>
            <a:r>
              <a:rPr lang="en-US" sz="2000" dirty="0"/>
              <a:t>Past President of the Canadian IT Law Association </a:t>
            </a:r>
            <a:endParaRPr lang="en-CA" sz="2000" dirty="0" smtClean="0"/>
          </a:p>
          <a:p>
            <a:r>
              <a:rPr lang="en-US" sz="2000" dirty="0"/>
              <a:t>2009, </a:t>
            </a:r>
            <a:r>
              <a:rPr lang="en-US" sz="2000" dirty="0" smtClean="0"/>
              <a:t>Canada’s </a:t>
            </a:r>
            <a:r>
              <a:rPr lang="en-US" sz="2000" dirty="0"/>
              <a:t>“Top 40 Lawyers Under 40” by </a:t>
            </a:r>
            <a:r>
              <a:rPr lang="en-US" sz="2000" dirty="0" err="1"/>
              <a:t>Lexpert</a:t>
            </a:r>
            <a:r>
              <a:rPr lang="en-US" sz="2000" dirty="0"/>
              <a:t> </a:t>
            </a:r>
          </a:p>
          <a:p>
            <a:r>
              <a:rPr lang="en-CA" sz="2000" dirty="0" smtClean="0"/>
              <a:t>Avid </a:t>
            </a:r>
            <a:r>
              <a:rPr lang="en-CA" sz="2000" dirty="0"/>
              <a:t>UAV videographer, </a:t>
            </a:r>
            <a:r>
              <a:rPr lang="en-CA" sz="2000" dirty="0" smtClean="0"/>
              <a:t>well </a:t>
            </a:r>
            <a:r>
              <a:rPr lang="en-CA" sz="2000" dirty="0"/>
              <a:t>known for his </a:t>
            </a:r>
            <a:r>
              <a:rPr lang="en-CA" sz="2000" dirty="0">
                <a:hlinkClick r:id="rId3"/>
              </a:rPr>
              <a:t>aerial videos </a:t>
            </a:r>
            <a:r>
              <a:rPr lang="en-CA" sz="2000" dirty="0"/>
              <a:t>of Nova </a:t>
            </a:r>
            <a:r>
              <a:rPr lang="en-CA" sz="2000" dirty="0" smtClean="0"/>
              <a:t>Scotia</a:t>
            </a:r>
            <a:endParaRPr lang="en-CA" sz="2800" dirty="0"/>
          </a:p>
        </p:txBody>
      </p:sp>
      <p:sp>
        <p:nvSpPr>
          <p:cNvPr id="4" name="Rectangle 3"/>
          <p:cNvSpPr/>
          <p:nvPr/>
        </p:nvSpPr>
        <p:spPr>
          <a:xfrm>
            <a:off x="1371600" y="5029200"/>
            <a:ext cx="7315200" cy="954107"/>
          </a:xfrm>
          <a:prstGeom prst="rect">
            <a:avLst/>
          </a:prstGeom>
        </p:spPr>
        <p:txBody>
          <a:bodyPr wrap="square">
            <a:spAutoFit/>
          </a:bodyPr>
          <a:lstStyle/>
          <a:p>
            <a:pPr eaLnBrk="0" hangingPunct="0">
              <a:spcBef>
                <a:spcPct val="20000"/>
              </a:spcBef>
            </a:pPr>
            <a:r>
              <a:rPr lang="en-CA" sz="2800" i="1" dirty="0">
                <a:latin typeface="+mn-lt"/>
              </a:rPr>
              <a:t>UAVs and Privacy: The legal landscape for aerial cameras and sensors</a:t>
            </a:r>
          </a:p>
        </p:txBody>
      </p:sp>
    </p:spTree>
    <p:extLst>
      <p:ext uri="{BB962C8B-B14F-4D97-AF65-F5344CB8AC3E}">
        <p14:creationId xmlns:p14="http://schemas.microsoft.com/office/powerpoint/2010/main" val="4038258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Coffee &amp; Connections</a:t>
            </a:r>
            <a:endParaRPr lang="en-CA" dirty="0"/>
          </a:p>
        </p:txBody>
      </p:sp>
      <p:pic>
        <p:nvPicPr>
          <p:cNvPr id="47106" name="Picture 2" descr="http://www.knowledgedock.com/graphics/kdnew/img_home.jpg"/>
          <p:cNvPicPr>
            <a:picLocks noChangeAspect="1" noChangeArrowheads="1"/>
          </p:cNvPicPr>
          <p:nvPr/>
        </p:nvPicPr>
        <p:blipFill>
          <a:blip r:embed="rId3" cstate="print"/>
          <a:srcRect/>
          <a:stretch>
            <a:fillRect/>
          </a:stretch>
        </p:blipFill>
        <p:spPr bwMode="auto">
          <a:xfrm>
            <a:off x="914400" y="1371600"/>
            <a:ext cx="7415806" cy="4278935"/>
          </a:xfrm>
          <a:prstGeom prst="rect">
            <a:avLst/>
          </a:prstGeom>
          <a:noFill/>
        </p:spPr>
      </p:pic>
      <p:sp>
        <p:nvSpPr>
          <p:cNvPr id="5" name="Rectangle 4"/>
          <p:cNvSpPr/>
          <p:nvPr/>
        </p:nvSpPr>
        <p:spPr bwMode="auto">
          <a:xfrm>
            <a:off x="838200" y="2971800"/>
            <a:ext cx="2286000" cy="12192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cxnSp>
        <p:nvCxnSpPr>
          <p:cNvPr id="7" name="Straight Connector 6"/>
          <p:cNvCxnSpPr/>
          <p:nvPr/>
        </p:nvCxnSpPr>
        <p:spPr bwMode="auto">
          <a:xfrm rot="10800000">
            <a:off x="1981204" y="3429000"/>
            <a:ext cx="1600197" cy="152400"/>
          </a:xfrm>
          <a:prstGeom prst="line">
            <a:avLst/>
          </a:prstGeom>
          <a:solidFill>
            <a:srgbClr val="777777"/>
          </a:solidFill>
          <a:ln w="38100" cap="flat" cmpd="sng" algn="ctr">
            <a:solidFill>
              <a:schemeClr val="tx1"/>
            </a:solidFill>
            <a:prstDash val="solid"/>
            <a:round/>
            <a:headEnd type="none" w="med" len="med"/>
            <a:tailEnd type="none" w="med" len="med"/>
          </a:ln>
          <a:effectLst/>
        </p:spPr>
      </p:cxnSp>
      <p:sp>
        <p:nvSpPr>
          <p:cNvPr id="9" name="Donut 8"/>
          <p:cNvSpPr/>
          <p:nvPr/>
        </p:nvSpPr>
        <p:spPr bwMode="auto">
          <a:xfrm>
            <a:off x="1447800" y="3048000"/>
            <a:ext cx="609600" cy="609600"/>
          </a:xfrm>
          <a:prstGeom prst="donut">
            <a:avLst/>
          </a:prstGeom>
          <a:solidFill>
            <a:srgbClr val="777777"/>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914400" y="2590800"/>
            <a:ext cx="1467068" cy="369332"/>
          </a:xfrm>
          <a:prstGeom prst="rect">
            <a:avLst/>
          </a:prstGeom>
          <a:noFill/>
        </p:spPr>
        <p:txBody>
          <a:bodyPr wrap="none" rtlCol="0">
            <a:spAutoFit/>
          </a:bodyPr>
          <a:lstStyle/>
          <a:p>
            <a:r>
              <a:rPr lang="en-US" dirty="0" smtClean="0"/>
              <a:t>RESEARCH</a:t>
            </a:r>
            <a:endParaRPr lang="en-CA" dirty="0"/>
          </a:p>
        </p:txBody>
      </p:sp>
      <p:cxnSp>
        <p:nvCxnSpPr>
          <p:cNvPr id="12" name="Straight Connector 11"/>
          <p:cNvCxnSpPr>
            <a:endCxn id="13" idx="2"/>
          </p:cNvCxnSpPr>
          <p:nvPr/>
        </p:nvCxnSpPr>
        <p:spPr bwMode="auto">
          <a:xfrm>
            <a:off x="4419600" y="3657600"/>
            <a:ext cx="1295400" cy="38100"/>
          </a:xfrm>
          <a:prstGeom prst="line">
            <a:avLst/>
          </a:prstGeom>
          <a:solidFill>
            <a:srgbClr val="777777"/>
          </a:solidFill>
          <a:ln w="38100" cap="flat" cmpd="sng" algn="ctr">
            <a:solidFill>
              <a:schemeClr val="tx1"/>
            </a:solidFill>
            <a:prstDash val="solid"/>
            <a:round/>
            <a:headEnd type="none" w="med" len="med"/>
            <a:tailEnd type="none" w="med" len="med"/>
          </a:ln>
          <a:effectLst/>
        </p:spPr>
      </p:cxnSp>
      <p:sp>
        <p:nvSpPr>
          <p:cNvPr id="13" name="Donut 12"/>
          <p:cNvSpPr/>
          <p:nvPr/>
        </p:nvSpPr>
        <p:spPr bwMode="auto">
          <a:xfrm>
            <a:off x="5715000" y="3429000"/>
            <a:ext cx="533400" cy="533400"/>
          </a:xfrm>
          <a:prstGeom prst="donu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5181600" y="2971800"/>
            <a:ext cx="1467068" cy="369332"/>
          </a:xfrm>
          <a:prstGeom prst="rect">
            <a:avLst/>
          </a:prstGeom>
          <a:noFill/>
        </p:spPr>
        <p:txBody>
          <a:bodyPr wrap="square" rtlCol="0">
            <a:spAutoFit/>
          </a:bodyPr>
          <a:lstStyle/>
          <a:p>
            <a:r>
              <a:rPr lang="en-US" dirty="0" smtClean="0"/>
              <a:t>PROBLEMS</a:t>
            </a:r>
            <a:endParaRPr lang="en-CA" dirty="0"/>
          </a:p>
        </p:txBody>
      </p:sp>
      <p:pic>
        <p:nvPicPr>
          <p:cNvPr id="3" name="Picture 2"/>
          <p:cNvPicPr>
            <a:picLocks noChangeAspect="1"/>
          </p:cNvPicPr>
          <p:nvPr/>
        </p:nvPicPr>
        <p:blipFill>
          <a:blip r:embed="rId4"/>
          <a:stretch>
            <a:fillRect/>
          </a:stretch>
        </p:blipFill>
        <p:spPr>
          <a:xfrm>
            <a:off x="3200400" y="2819400"/>
            <a:ext cx="1943100" cy="142286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288595" y="3353966"/>
            <a:ext cx="2264019" cy="1903834"/>
          </a:xfrm>
          <a:prstGeom prst="rect">
            <a:avLst/>
          </a:prstGeom>
        </p:spPr>
      </p:pic>
      <p:sp>
        <p:nvSpPr>
          <p:cNvPr id="4" name="Title 3"/>
          <p:cNvSpPr>
            <a:spLocks noGrp="1"/>
          </p:cNvSpPr>
          <p:nvPr>
            <p:ph type="title"/>
          </p:nvPr>
        </p:nvSpPr>
        <p:spPr>
          <a:xfrm>
            <a:off x="722313" y="4384304"/>
            <a:ext cx="7772400" cy="1362075"/>
          </a:xfrm>
        </p:spPr>
        <p:txBody>
          <a:bodyPr/>
          <a:lstStyle/>
          <a:p>
            <a:r>
              <a:rPr lang="en-CA" dirty="0"/>
              <a:t>Approach and Landing</a:t>
            </a:r>
            <a:br>
              <a:rPr lang="en-CA" dirty="0"/>
            </a:br>
            <a:r>
              <a:rPr lang="en-CA" sz="2400" dirty="0"/>
              <a:t>Group </a:t>
            </a:r>
            <a:r>
              <a:rPr lang="en-CA" sz="2400" dirty="0" smtClean="0"/>
              <a:t>THINK &amp; SHARE</a:t>
            </a:r>
            <a:endParaRPr lang="en-CA" sz="2400" dirty="0"/>
          </a:p>
        </p:txBody>
      </p:sp>
      <p:pic>
        <p:nvPicPr>
          <p:cNvPr id="2" name="Picture 1"/>
          <p:cNvPicPr>
            <a:picLocks noChangeAspect="1"/>
          </p:cNvPicPr>
          <p:nvPr/>
        </p:nvPicPr>
        <p:blipFill>
          <a:blip r:embed="rId3"/>
          <a:stretch>
            <a:fillRect/>
          </a:stretch>
        </p:blipFill>
        <p:spPr>
          <a:xfrm>
            <a:off x="4419330" y="428625"/>
            <a:ext cx="4394925" cy="2847975"/>
          </a:xfrm>
          <a:prstGeom prst="rect">
            <a:avLst/>
          </a:prstGeom>
        </p:spPr>
      </p:pic>
      <p:pic>
        <p:nvPicPr>
          <p:cNvPr id="3" name="Picture 2"/>
          <p:cNvPicPr>
            <a:picLocks noChangeAspect="1"/>
          </p:cNvPicPr>
          <p:nvPr/>
        </p:nvPicPr>
        <p:blipFill>
          <a:blip r:embed="rId4"/>
          <a:stretch>
            <a:fillRect/>
          </a:stretch>
        </p:blipFill>
        <p:spPr>
          <a:xfrm>
            <a:off x="704500" y="464251"/>
            <a:ext cx="2285225" cy="2028085"/>
          </a:xfrm>
          <a:prstGeom prst="rect">
            <a:avLst/>
          </a:prstGeom>
        </p:spPr>
      </p:pic>
      <p:pic>
        <p:nvPicPr>
          <p:cNvPr id="7" name="Picture 6"/>
          <p:cNvPicPr>
            <a:picLocks noChangeAspect="1"/>
          </p:cNvPicPr>
          <p:nvPr/>
        </p:nvPicPr>
        <p:blipFill>
          <a:blip r:embed="rId5"/>
          <a:stretch>
            <a:fillRect/>
          </a:stretch>
        </p:blipFill>
        <p:spPr>
          <a:xfrm rot="1066236">
            <a:off x="3141263" y="1342036"/>
            <a:ext cx="1714761" cy="1021150"/>
          </a:xfrm>
          <a:prstGeom prst="rect">
            <a:avLst/>
          </a:prstGeom>
        </p:spPr>
      </p:pic>
      <p:pic>
        <p:nvPicPr>
          <p:cNvPr id="8" name="Picture 7"/>
          <p:cNvPicPr>
            <a:picLocks noChangeAspect="1"/>
          </p:cNvPicPr>
          <p:nvPr/>
        </p:nvPicPr>
        <p:blipFill>
          <a:blip r:embed="rId6"/>
          <a:stretch>
            <a:fillRect/>
          </a:stretch>
        </p:blipFill>
        <p:spPr>
          <a:xfrm>
            <a:off x="3318047" y="2667000"/>
            <a:ext cx="2625553" cy="1672690"/>
          </a:xfrm>
          <a:prstGeom prst="rect">
            <a:avLst/>
          </a:prstGeom>
        </p:spPr>
      </p:pic>
      <p:pic>
        <p:nvPicPr>
          <p:cNvPr id="9" name="Picture 8"/>
          <p:cNvPicPr>
            <a:picLocks noChangeAspect="1"/>
          </p:cNvPicPr>
          <p:nvPr/>
        </p:nvPicPr>
        <p:blipFill>
          <a:blip r:embed="rId7"/>
          <a:stretch>
            <a:fillRect/>
          </a:stretch>
        </p:blipFill>
        <p:spPr>
          <a:xfrm>
            <a:off x="694334" y="2626233"/>
            <a:ext cx="2234096" cy="1491974"/>
          </a:xfrm>
          <a:prstGeom prst="rect">
            <a:avLst/>
          </a:prstGeom>
        </p:spPr>
      </p:pic>
    </p:spTree>
    <p:extLst>
      <p:ext uri="{BB962C8B-B14F-4D97-AF65-F5344CB8AC3E}">
        <p14:creationId xmlns:p14="http://schemas.microsoft.com/office/powerpoint/2010/main" val="2465118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Think &amp; Share</a:t>
            </a:r>
            <a:endParaRPr lang="en-US" dirty="0"/>
          </a:p>
        </p:txBody>
      </p:sp>
      <p:sp>
        <p:nvSpPr>
          <p:cNvPr id="3" name="Content Placeholder 2"/>
          <p:cNvSpPr>
            <a:spLocks noGrp="1"/>
          </p:cNvSpPr>
          <p:nvPr>
            <p:ph idx="1"/>
          </p:nvPr>
        </p:nvSpPr>
        <p:spPr>
          <a:xfrm>
            <a:off x="436418" y="1600200"/>
            <a:ext cx="8458200" cy="4525963"/>
          </a:xfrm>
        </p:spPr>
        <p:txBody>
          <a:bodyPr/>
          <a:lstStyle/>
          <a:p>
            <a:pPr marL="0" indent="0">
              <a:buNone/>
            </a:pPr>
            <a:r>
              <a:rPr lang="en-US" sz="1800" b="1" dirty="0"/>
              <a:t>Questions for table discussions:</a:t>
            </a:r>
            <a:endParaRPr lang="en-US" sz="1800" dirty="0"/>
          </a:p>
          <a:p>
            <a:pPr lvl="0">
              <a:buFont typeface="+mj-lt"/>
              <a:buAutoNum type="arabicPeriod"/>
            </a:pPr>
            <a:r>
              <a:rPr lang="en-US" sz="1800" dirty="0"/>
              <a:t>What </a:t>
            </a:r>
            <a:r>
              <a:rPr lang="en-US" sz="1800" dirty="0" smtClean="0"/>
              <a:t>are the </a:t>
            </a:r>
            <a:r>
              <a:rPr lang="en-US" sz="1800" dirty="0"/>
              <a:t>major UAV technical </a:t>
            </a:r>
            <a:r>
              <a:rPr lang="en-US" sz="1800" dirty="0" smtClean="0"/>
              <a:t>challenges/opportunities over the next </a:t>
            </a:r>
            <a:r>
              <a:rPr lang="en-US" sz="1800" dirty="0"/>
              <a:t>3 </a:t>
            </a:r>
            <a:r>
              <a:rPr lang="en-US" sz="1800" dirty="0" err="1" smtClean="0"/>
              <a:t>years?What</a:t>
            </a:r>
            <a:r>
              <a:rPr lang="en-US" sz="1800" dirty="0" smtClean="0"/>
              <a:t> </a:t>
            </a:r>
            <a:r>
              <a:rPr lang="en-US" sz="1800" dirty="0" smtClean="0"/>
              <a:t>are </a:t>
            </a:r>
            <a:r>
              <a:rPr lang="en-US" sz="1800" dirty="0"/>
              <a:t>the major UAV business </a:t>
            </a:r>
            <a:r>
              <a:rPr lang="en-US" sz="1800" dirty="0" smtClean="0"/>
              <a:t>challenges/opportunities over the next </a:t>
            </a:r>
            <a:r>
              <a:rPr lang="en-US" sz="1800" dirty="0"/>
              <a:t>3 years?</a:t>
            </a:r>
          </a:p>
          <a:p>
            <a:pPr lvl="0">
              <a:buFont typeface="+mj-lt"/>
              <a:buAutoNum type="arabicPeriod"/>
            </a:pPr>
            <a:r>
              <a:rPr lang="en-US" sz="1800" dirty="0"/>
              <a:t>What </a:t>
            </a:r>
            <a:r>
              <a:rPr lang="en-US" sz="1800" dirty="0" smtClean="0"/>
              <a:t>are </a:t>
            </a:r>
            <a:r>
              <a:rPr lang="en-US" sz="1800" dirty="0"/>
              <a:t>the most significant growth </a:t>
            </a:r>
            <a:r>
              <a:rPr lang="en-US" sz="1800" dirty="0" smtClean="0"/>
              <a:t>areas </a:t>
            </a:r>
            <a:r>
              <a:rPr lang="en-US" sz="1800" dirty="0"/>
              <a:t>in UAV application </a:t>
            </a:r>
            <a:r>
              <a:rPr lang="en-US" sz="1800" dirty="0" smtClean="0"/>
              <a:t>in the next </a:t>
            </a:r>
            <a:r>
              <a:rPr lang="en-US" sz="1800" dirty="0"/>
              <a:t>3 years?</a:t>
            </a:r>
          </a:p>
          <a:p>
            <a:pPr lvl="0">
              <a:buFont typeface="+mj-lt"/>
              <a:buAutoNum type="arabicPeriod"/>
            </a:pPr>
            <a:r>
              <a:rPr lang="en-US" sz="1800" dirty="0"/>
              <a:t>What advice do you have for new start-ups in the UAV space? </a:t>
            </a:r>
            <a:r>
              <a:rPr lang="en-US" sz="1800" dirty="0" smtClean="0"/>
              <a:t>What </a:t>
            </a:r>
            <a:r>
              <a:rPr lang="en-US" sz="1800" dirty="0"/>
              <a:t>advice do you have for companies </a:t>
            </a:r>
            <a:r>
              <a:rPr lang="en-US" sz="1800" dirty="0" smtClean="0"/>
              <a:t>considering the use of UAVs </a:t>
            </a:r>
            <a:r>
              <a:rPr lang="en-US" sz="1800" dirty="0"/>
              <a:t>to solve a business problem?</a:t>
            </a:r>
          </a:p>
          <a:p>
            <a:pPr lvl="0">
              <a:buFont typeface="+mj-lt"/>
              <a:buAutoNum type="arabicPeriod"/>
            </a:pPr>
            <a:r>
              <a:rPr lang="en-US" sz="1800" dirty="0"/>
              <a:t>What direction/changes do you feel </a:t>
            </a:r>
            <a:r>
              <a:rPr lang="en-US" sz="1800"/>
              <a:t>regulation </a:t>
            </a:r>
            <a:r>
              <a:rPr lang="en-US" sz="1800" smtClean="0"/>
              <a:t>and the law should </a:t>
            </a:r>
            <a:r>
              <a:rPr lang="en-US" sz="1800" dirty="0"/>
              <a:t>take on UAVs in Canada?</a:t>
            </a:r>
          </a:p>
          <a:p>
            <a:pPr lvl="0">
              <a:buFont typeface="+mj-lt"/>
              <a:buAutoNum type="arabicPeriod"/>
            </a:pPr>
            <a:r>
              <a:rPr lang="en-US" sz="1800" dirty="0"/>
              <a:t>What is most needed to stimulate the UAV sector in Maritime Canada?</a:t>
            </a:r>
          </a:p>
          <a:p>
            <a:endParaRPr lang="en-US" sz="1600" dirty="0" smtClean="0"/>
          </a:p>
        </p:txBody>
      </p:sp>
    </p:spTree>
    <p:extLst>
      <p:ext uri="{BB962C8B-B14F-4D97-AF65-F5344CB8AC3E}">
        <p14:creationId xmlns:p14="http://schemas.microsoft.com/office/powerpoint/2010/main" val="3763713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dirty="0" smtClean="0"/>
              <a:t>Welcome &amp; Introduction</a:t>
            </a:r>
          </a:p>
        </p:txBody>
      </p:sp>
      <p:sp>
        <p:nvSpPr>
          <p:cNvPr id="19458" name="Rectangle 3"/>
          <p:cNvSpPr>
            <a:spLocks noGrp="1" noChangeArrowheads="1"/>
          </p:cNvSpPr>
          <p:nvPr>
            <p:ph type="body" idx="1"/>
          </p:nvPr>
        </p:nvSpPr>
        <p:spPr>
          <a:xfrm>
            <a:off x="533400" y="1600200"/>
            <a:ext cx="8229600" cy="4525963"/>
          </a:xfrm>
        </p:spPr>
        <p:txBody>
          <a:bodyPr/>
          <a:lstStyle/>
          <a:p>
            <a:r>
              <a:rPr lang="en-US" dirty="0" smtClean="0"/>
              <a:t>Dr. Danny Silver</a:t>
            </a:r>
          </a:p>
          <a:p>
            <a:r>
              <a:rPr lang="en-US" dirty="0" smtClean="0"/>
              <a:t>Director</a:t>
            </a:r>
          </a:p>
          <a:p>
            <a:pPr>
              <a:buFontTx/>
              <a:buNone/>
            </a:pPr>
            <a:endParaRPr lang="en-US" dirty="0" smtClean="0"/>
          </a:p>
        </p:txBody>
      </p:sp>
      <p:pic>
        <p:nvPicPr>
          <p:cNvPr id="6" name="Picture 5"/>
          <p:cNvPicPr>
            <a:picLocks noChangeAspect="1"/>
          </p:cNvPicPr>
          <p:nvPr/>
        </p:nvPicPr>
        <p:blipFill>
          <a:blip r:embed="rId3"/>
          <a:stretch>
            <a:fillRect/>
          </a:stretch>
        </p:blipFill>
        <p:spPr>
          <a:xfrm>
            <a:off x="3992802" y="1600200"/>
            <a:ext cx="4236798" cy="37338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dirty="0" smtClean="0"/>
              <a:t>Summary and Close</a:t>
            </a:r>
          </a:p>
        </p:txBody>
      </p:sp>
      <p:sp>
        <p:nvSpPr>
          <p:cNvPr id="39938" name="Rectangle 3"/>
          <p:cNvSpPr>
            <a:spLocks noGrp="1" noChangeArrowheads="1"/>
          </p:cNvSpPr>
          <p:nvPr>
            <p:ph type="body" idx="1"/>
          </p:nvPr>
        </p:nvSpPr>
        <p:spPr/>
        <p:txBody>
          <a:bodyPr/>
          <a:lstStyle/>
          <a:p>
            <a:r>
              <a:rPr lang="en-US" dirty="0" err="1" smtClean="0"/>
              <a:t>Thnk</a:t>
            </a:r>
            <a:r>
              <a:rPr lang="en-US" dirty="0" smtClean="0"/>
              <a:t> you to our sponsors</a:t>
            </a:r>
          </a:p>
          <a:p>
            <a:r>
              <a:rPr lang="en-US" dirty="0" smtClean="0"/>
              <a:t>Thank you to all our speakers </a:t>
            </a:r>
          </a:p>
          <a:p>
            <a:r>
              <a:rPr lang="en-US" dirty="0" smtClean="0"/>
              <a:t>Thank you to all </a:t>
            </a:r>
            <a:r>
              <a:rPr lang="en-US" dirty="0" err="1" smtClean="0"/>
              <a:t>participatants</a:t>
            </a:r>
            <a:endParaRPr lang="en-US" dirty="0" smtClean="0"/>
          </a:p>
          <a:p>
            <a:endParaRPr lang="en-US" dirty="0" smtClean="0"/>
          </a:p>
          <a:p>
            <a:r>
              <a:rPr lang="en-US" dirty="0" smtClean="0"/>
              <a:t>Got a problem to which you feel data analytics can be applied?</a:t>
            </a:r>
          </a:p>
          <a:p>
            <a:r>
              <a:rPr lang="en-US" dirty="0" smtClean="0"/>
              <a:t>Let us know </a:t>
            </a:r>
            <a:r>
              <a:rPr lang="en-US" dirty="0" smtClean="0">
                <a:sym typeface="Wingdings"/>
              </a:rPr>
              <a:t></a:t>
            </a:r>
            <a:r>
              <a:rPr lang="en-US" dirty="0" smtClean="0"/>
              <a:t> </a:t>
            </a:r>
            <a:r>
              <a:rPr lang="en-US" dirty="0" err="1" smtClean="0"/>
              <a:t>aida.acadiau.ca</a:t>
            </a:r>
            <a:endParaRPr lang="en-US" dirty="0"/>
          </a:p>
        </p:txBody>
      </p:sp>
      <p:pic>
        <p:nvPicPr>
          <p:cNvPr id="4" name="Picture 3"/>
          <p:cNvPicPr>
            <a:picLocks noChangeAspect="1"/>
          </p:cNvPicPr>
          <p:nvPr/>
        </p:nvPicPr>
        <p:blipFill>
          <a:blip r:embed="rId3"/>
          <a:stretch>
            <a:fillRect/>
          </a:stretch>
        </p:blipFill>
        <p:spPr>
          <a:xfrm>
            <a:off x="6629400" y="4800600"/>
            <a:ext cx="2438400" cy="111637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Contact Info</a:t>
            </a:r>
            <a:endParaRPr lang="en-CA" dirty="0"/>
          </a:p>
        </p:txBody>
      </p:sp>
      <p:pic>
        <p:nvPicPr>
          <p:cNvPr id="47106" name="Picture 2" descr="http://www.knowledgedock.com/graphics/kdnew/img_home.jpg"/>
          <p:cNvPicPr>
            <a:picLocks noChangeAspect="1" noChangeArrowheads="1"/>
          </p:cNvPicPr>
          <p:nvPr/>
        </p:nvPicPr>
        <p:blipFill>
          <a:blip r:embed="rId3" cstate="print"/>
          <a:srcRect/>
          <a:stretch>
            <a:fillRect/>
          </a:stretch>
        </p:blipFill>
        <p:spPr bwMode="auto">
          <a:xfrm>
            <a:off x="914400" y="1371600"/>
            <a:ext cx="7415806" cy="4278935"/>
          </a:xfrm>
          <a:prstGeom prst="rect">
            <a:avLst/>
          </a:prstGeom>
          <a:noFill/>
        </p:spPr>
      </p:pic>
      <p:sp>
        <p:nvSpPr>
          <p:cNvPr id="5" name="Rectangle 4"/>
          <p:cNvSpPr/>
          <p:nvPr/>
        </p:nvSpPr>
        <p:spPr bwMode="auto">
          <a:xfrm>
            <a:off x="838200" y="2971800"/>
            <a:ext cx="2286000" cy="12192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cxnSp>
        <p:nvCxnSpPr>
          <p:cNvPr id="7" name="Straight Connector 6"/>
          <p:cNvCxnSpPr/>
          <p:nvPr/>
        </p:nvCxnSpPr>
        <p:spPr bwMode="auto">
          <a:xfrm rot="10800000">
            <a:off x="1981204" y="3429000"/>
            <a:ext cx="1600197" cy="152400"/>
          </a:xfrm>
          <a:prstGeom prst="line">
            <a:avLst/>
          </a:prstGeom>
          <a:solidFill>
            <a:srgbClr val="777777"/>
          </a:solidFill>
          <a:ln w="38100" cap="flat" cmpd="sng" algn="ctr">
            <a:solidFill>
              <a:schemeClr val="tx1"/>
            </a:solidFill>
            <a:prstDash val="solid"/>
            <a:round/>
            <a:headEnd type="none" w="med" len="med"/>
            <a:tailEnd type="none" w="med" len="med"/>
          </a:ln>
          <a:effectLst/>
        </p:spPr>
      </p:cxnSp>
      <p:sp>
        <p:nvSpPr>
          <p:cNvPr id="9" name="Donut 8"/>
          <p:cNvSpPr/>
          <p:nvPr/>
        </p:nvSpPr>
        <p:spPr bwMode="auto">
          <a:xfrm>
            <a:off x="1447800" y="3048000"/>
            <a:ext cx="609600" cy="609600"/>
          </a:xfrm>
          <a:prstGeom prst="donut">
            <a:avLst/>
          </a:prstGeom>
          <a:solidFill>
            <a:srgbClr val="777777"/>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914400" y="2590800"/>
            <a:ext cx="1467068" cy="369332"/>
          </a:xfrm>
          <a:prstGeom prst="rect">
            <a:avLst/>
          </a:prstGeom>
          <a:noFill/>
        </p:spPr>
        <p:txBody>
          <a:bodyPr wrap="none" rtlCol="0">
            <a:spAutoFit/>
          </a:bodyPr>
          <a:lstStyle/>
          <a:p>
            <a:r>
              <a:rPr lang="en-US" dirty="0" smtClean="0"/>
              <a:t>RESEARCH</a:t>
            </a:r>
            <a:endParaRPr lang="en-CA" dirty="0"/>
          </a:p>
        </p:txBody>
      </p:sp>
      <p:cxnSp>
        <p:nvCxnSpPr>
          <p:cNvPr id="12" name="Straight Connector 11"/>
          <p:cNvCxnSpPr>
            <a:endCxn id="13" idx="2"/>
          </p:cNvCxnSpPr>
          <p:nvPr/>
        </p:nvCxnSpPr>
        <p:spPr bwMode="auto">
          <a:xfrm>
            <a:off x="4419600" y="3657600"/>
            <a:ext cx="1295400" cy="38100"/>
          </a:xfrm>
          <a:prstGeom prst="line">
            <a:avLst/>
          </a:prstGeom>
          <a:solidFill>
            <a:srgbClr val="777777"/>
          </a:solidFill>
          <a:ln w="38100" cap="flat" cmpd="sng" algn="ctr">
            <a:solidFill>
              <a:schemeClr val="tx1"/>
            </a:solidFill>
            <a:prstDash val="solid"/>
            <a:round/>
            <a:headEnd type="none" w="med" len="med"/>
            <a:tailEnd type="none" w="med" len="med"/>
          </a:ln>
          <a:effectLst/>
        </p:spPr>
      </p:cxnSp>
      <p:sp>
        <p:nvSpPr>
          <p:cNvPr id="13" name="Donut 12"/>
          <p:cNvSpPr/>
          <p:nvPr/>
        </p:nvSpPr>
        <p:spPr bwMode="auto">
          <a:xfrm>
            <a:off x="5715000" y="3429000"/>
            <a:ext cx="533400" cy="533400"/>
          </a:xfrm>
          <a:prstGeom prst="donu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5181600" y="2971800"/>
            <a:ext cx="1467068" cy="369332"/>
          </a:xfrm>
          <a:prstGeom prst="rect">
            <a:avLst/>
          </a:prstGeom>
          <a:noFill/>
        </p:spPr>
        <p:txBody>
          <a:bodyPr wrap="square" rtlCol="0">
            <a:spAutoFit/>
          </a:bodyPr>
          <a:lstStyle/>
          <a:p>
            <a:r>
              <a:rPr lang="en-US" dirty="0" smtClean="0"/>
              <a:t>PROBLEMS</a:t>
            </a:r>
            <a:endParaRPr lang="en-CA" dirty="0"/>
          </a:p>
        </p:txBody>
      </p:sp>
      <p:pic>
        <p:nvPicPr>
          <p:cNvPr id="11" name="Picture 10"/>
          <p:cNvPicPr>
            <a:picLocks noChangeAspect="1"/>
          </p:cNvPicPr>
          <p:nvPr/>
        </p:nvPicPr>
        <p:blipFill>
          <a:blip r:embed="rId4"/>
          <a:stretch>
            <a:fillRect/>
          </a:stretch>
        </p:blipFill>
        <p:spPr>
          <a:xfrm>
            <a:off x="2989614" y="3006558"/>
            <a:ext cx="2077686" cy="1196110"/>
          </a:xfrm>
          <a:prstGeom prst="rect">
            <a:avLst/>
          </a:prstGeom>
        </p:spPr>
      </p:pic>
    </p:spTree>
    <p:extLst>
      <p:ext uri="{BB962C8B-B14F-4D97-AF65-F5344CB8AC3E}">
        <p14:creationId xmlns:p14="http://schemas.microsoft.com/office/powerpoint/2010/main" val="4135254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Images</a:t>
            </a:r>
            <a:endParaRPr lang="en-US" dirty="0"/>
          </a:p>
        </p:txBody>
      </p:sp>
      <p:pic>
        <p:nvPicPr>
          <p:cNvPr id="4" name="Picture 3"/>
          <p:cNvPicPr>
            <a:picLocks noChangeAspect="1"/>
          </p:cNvPicPr>
          <p:nvPr/>
        </p:nvPicPr>
        <p:blipFill>
          <a:blip r:embed="rId2"/>
          <a:stretch>
            <a:fillRect/>
          </a:stretch>
        </p:blipFill>
        <p:spPr>
          <a:xfrm>
            <a:off x="990600" y="1981200"/>
            <a:ext cx="3332095" cy="1918264"/>
          </a:xfrm>
          <a:prstGeom prst="rect">
            <a:avLst/>
          </a:prstGeom>
        </p:spPr>
      </p:pic>
      <p:pic>
        <p:nvPicPr>
          <p:cNvPr id="5" name="Picture 4"/>
          <p:cNvPicPr>
            <a:picLocks noChangeAspect="1"/>
          </p:cNvPicPr>
          <p:nvPr/>
        </p:nvPicPr>
        <p:blipFill>
          <a:blip r:embed="rId3"/>
          <a:stretch>
            <a:fillRect/>
          </a:stretch>
        </p:blipFill>
        <p:spPr>
          <a:xfrm>
            <a:off x="5105400" y="2209800"/>
            <a:ext cx="3200400" cy="3177293"/>
          </a:xfrm>
          <a:prstGeom prst="rect">
            <a:avLst/>
          </a:prstGeom>
        </p:spPr>
      </p:pic>
      <p:pic>
        <p:nvPicPr>
          <p:cNvPr id="6" name="Picture 5"/>
          <p:cNvPicPr>
            <a:picLocks noChangeAspect="1"/>
          </p:cNvPicPr>
          <p:nvPr/>
        </p:nvPicPr>
        <p:blipFill>
          <a:blip r:embed="rId4"/>
          <a:stretch>
            <a:fillRect/>
          </a:stretch>
        </p:blipFill>
        <p:spPr>
          <a:xfrm>
            <a:off x="1600200" y="4298045"/>
            <a:ext cx="3352800" cy="1089048"/>
          </a:xfrm>
          <a:prstGeom prst="rect">
            <a:avLst/>
          </a:prstGeom>
        </p:spPr>
      </p:pic>
    </p:spTree>
    <p:extLst>
      <p:ext uri="{BB962C8B-B14F-4D97-AF65-F5344CB8AC3E}">
        <p14:creationId xmlns:p14="http://schemas.microsoft.com/office/powerpoint/2010/main" val="25134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172200" y="762000"/>
            <a:ext cx="2864310" cy="2524256"/>
          </a:xfrm>
          <a:prstGeom prst="rect">
            <a:avLst/>
          </a:prstGeom>
        </p:spPr>
      </p:pic>
      <p:sp>
        <p:nvSpPr>
          <p:cNvPr id="19457" name="Rectangle 2"/>
          <p:cNvSpPr>
            <a:spLocks noGrp="1" noChangeArrowheads="1"/>
          </p:cNvSpPr>
          <p:nvPr>
            <p:ph type="title"/>
          </p:nvPr>
        </p:nvSpPr>
        <p:spPr/>
        <p:txBody>
          <a:bodyPr/>
          <a:lstStyle/>
          <a:p>
            <a:r>
              <a:rPr lang="en-US" dirty="0" smtClean="0"/>
              <a:t>W5 on AIDA</a:t>
            </a:r>
          </a:p>
        </p:txBody>
      </p:sp>
      <p:sp>
        <p:nvSpPr>
          <p:cNvPr id="19458" name="Rectangle 3"/>
          <p:cNvSpPr>
            <a:spLocks noGrp="1" noChangeArrowheads="1"/>
          </p:cNvSpPr>
          <p:nvPr>
            <p:ph type="body" idx="1"/>
          </p:nvPr>
        </p:nvSpPr>
        <p:spPr>
          <a:xfrm>
            <a:off x="685800" y="2133600"/>
            <a:ext cx="6612476" cy="3657600"/>
          </a:xfrm>
        </p:spPr>
        <p:txBody>
          <a:bodyPr>
            <a:normAutofit fontScale="70000" lnSpcReduction="20000"/>
          </a:bodyPr>
          <a:lstStyle/>
          <a:p>
            <a:r>
              <a:rPr lang="en-US" sz="3000" b="1" dirty="0" smtClean="0"/>
              <a:t>What:</a:t>
            </a:r>
          </a:p>
          <a:p>
            <a:pPr lvl="1"/>
            <a:r>
              <a:rPr lang="en-US" sz="2600" dirty="0" smtClean="0"/>
              <a:t>An institute, not a research group</a:t>
            </a:r>
            <a:endParaRPr lang="en-US" sz="2600" dirty="0"/>
          </a:p>
          <a:p>
            <a:r>
              <a:rPr lang="en-US" sz="3000" b="1" dirty="0" smtClean="0"/>
              <a:t>Who:</a:t>
            </a:r>
          </a:p>
          <a:p>
            <a:pPr lvl="1"/>
            <a:r>
              <a:rPr lang="en-US" sz="2600" dirty="0" smtClean="0"/>
              <a:t>Danny Silver, Director</a:t>
            </a:r>
          </a:p>
          <a:p>
            <a:pPr lvl="1"/>
            <a:r>
              <a:rPr lang="en-US" sz="2600" dirty="0" smtClean="0"/>
              <a:t>Lisa </a:t>
            </a:r>
            <a:r>
              <a:rPr lang="en-US" sz="2600" dirty="0" err="1" smtClean="0"/>
              <a:t>Speigel</a:t>
            </a:r>
            <a:r>
              <a:rPr lang="en-US" sz="2600" dirty="0" smtClean="0"/>
              <a:t>, out-going </a:t>
            </a:r>
            <a:r>
              <a:rPr lang="en-US" sz="2600" dirty="0"/>
              <a:t>Comm. &amp; Events </a:t>
            </a:r>
            <a:r>
              <a:rPr lang="en-US" sz="2600" dirty="0" smtClean="0"/>
              <a:t>Coordinator</a:t>
            </a:r>
          </a:p>
          <a:p>
            <a:pPr lvl="1"/>
            <a:r>
              <a:rPr lang="en-US" sz="2600" dirty="0" smtClean="0"/>
              <a:t>Audrey Kruisselbrink, new Comm. &amp; Events Coordinator</a:t>
            </a:r>
          </a:p>
          <a:p>
            <a:r>
              <a:rPr lang="en-US" sz="3000" b="1" dirty="0" smtClean="0"/>
              <a:t>Where:</a:t>
            </a:r>
          </a:p>
          <a:p>
            <a:pPr lvl="1"/>
            <a:r>
              <a:rPr lang="en-US" sz="2600" dirty="0" smtClean="0"/>
              <a:t>4</a:t>
            </a:r>
            <a:r>
              <a:rPr lang="en-US" sz="2600" baseline="30000" dirty="0" smtClean="0"/>
              <a:t>th</a:t>
            </a:r>
            <a:r>
              <a:rPr lang="en-US" sz="2600" dirty="0" smtClean="0"/>
              <a:t> Floor Patterson Hall, Acadia University</a:t>
            </a:r>
          </a:p>
          <a:p>
            <a:r>
              <a:rPr lang="en-US" sz="3000" b="1" dirty="0" smtClean="0"/>
              <a:t>When:</a:t>
            </a:r>
          </a:p>
          <a:p>
            <a:pPr lvl="1"/>
            <a:r>
              <a:rPr lang="en-US" sz="2600" dirty="0" smtClean="0"/>
              <a:t>Since January, 2014</a:t>
            </a:r>
          </a:p>
          <a:p>
            <a:pPr>
              <a:buFontTx/>
              <a:buNone/>
            </a:pPr>
            <a:endParaRPr lang="en-US" dirty="0" smtClean="0"/>
          </a:p>
        </p:txBody>
      </p:sp>
    </p:spTree>
    <p:extLst>
      <p:ext uri="{BB962C8B-B14F-4D97-AF65-F5344CB8AC3E}">
        <p14:creationId xmlns:p14="http://schemas.microsoft.com/office/powerpoint/2010/main" val="724466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AIDA’s Mission</a:t>
            </a:r>
          </a:p>
        </p:txBody>
      </p:sp>
      <p:sp>
        <p:nvSpPr>
          <p:cNvPr id="3" name="Content Placeholder 2"/>
          <p:cNvSpPr>
            <a:spLocks noGrp="1"/>
          </p:cNvSpPr>
          <p:nvPr>
            <p:ph idx="1"/>
          </p:nvPr>
        </p:nvSpPr>
        <p:spPr>
          <a:xfrm>
            <a:off x="457200" y="1447800"/>
            <a:ext cx="8229600" cy="4525963"/>
          </a:xfrm>
        </p:spPr>
        <p:txBody>
          <a:bodyPr/>
          <a:lstStyle/>
          <a:p>
            <a:r>
              <a:rPr lang="en-US" sz="2400" dirty="0"/>
              <a:t>To advance knowledge in data analytics </a:t>
            </a:r>
            <a:r>
              <a:rPr lang="en-US" sz="2400" dirty="0" smtClean="0"/>
              <a:t>through:</a:t>
            </a:r>
          </a:p>
          <a:p>
            <a:pPr lvl="1"/>
            <a:r>
              <a:rPr lang="en-US" sz="2400" dirty="0"/>
              <a:t>C</a:t>
            </a:r>
            <a:r>
              <a:rPr lang="en-US" sz="2400" dirty="0" smtClean="0"/>
              <a:t>ollaborative </a:t>
            </a:r>
            <a:r>
              <a:rPr lang="en-US" sz="2400" dirty="0"/>
              <a:t>and interdisciplinary </a:t>
            </a:r>
            <a:r>
              <a:rPr lang="en-US" sz="2400" dirty="0" smtClean="0"/>
              <a:t>research</a:t>
            </a:r>
          </a:p>
          <a:p>
            <a:pPr lvl="1"/>
            <a:r>
              <a:rPr lang="en-US" sz="2400" dirty="0"/>
              <a:t>A</a:t>
            </a:r>
            <a:r>
              <a:rPr lang="en-US" sz="2400" dirty="0" smtClean="0"/>
              <a:t>pplication </a:t>
            </a:r>
            <a:r>
              <a:rPr lang="en-US" sz="2400" dirty="0"/>
              <a:t>and commercialization </a:t>
            </a:r>
          </a:p>
          <a:p>
            <a:pPr lvl="1"/>
            <a:r>
              <a:rPr lang="en-US" sz="2400" dirty="0" smtClean="0"/>
              <a:t>Education and training </a:t>
            </a:r>
          </a:p>
          <a:p>
            <a:pPr lvl="1"/>
            <a:r>
              <a:rPr lang="en-US" sz="2400" dirty="0" smtClean="0"/>
              <a:t>Promotion and outreach</a:t>
            </a:r>
          </a:p>
          <a:p>
            <a:r>
              <a:rPr lang="en-US" sz="2400" dirty="0" smtClean="0"/>
              <a:t>To </a:t>
            </a:r>
            <a:r>
              <a:rPr lang="en-US" sz="2400" dirty="0"/>
              <a:t>foster the ethical application and commercialization of data analytic solutions to challenges facing industry, government and society in rural Canada. </a:t>
            </a:r>
            <a:endParaRPr lang="en-US" sz="2400" dirty="0" smtClean="0"/>
          </a:p>
          <a:p>
            <a:r>
              <a:rPr lang="en-US" sz="2400" dirty="0" smtClean="0"/>
              <a:t>Foci: Agriculture</a:t>
            </a:r>
            <a:r>
              <a:rPr lang="en-US" sz="2400" dirty="0"/>
              <a:t>, </a:t>
            </a:r>
            <a:r>
              <a:rPr lang="en-US" sz="2400" dirty="0" err="1"/>
              <a:t>A</a:t>
            </a:r>
            <a:r>
              <a:rPr lang="en-US" sz="2400" dirty="0" err="1" smtClean="0"/>
              <a:t>gri</a:t>
            </a:r>
            <a:r>
              <a:rPr lang="en-US" sz="2400" dirty="0" smtClean="0"/>
              <a:t>-food, Environment</a:t>
            </a:r>
            <a:r>
              <a:rPr lang="en-US" sz="2400" dirty="0"/>
              <a:t>, G</a:t>
            </a:r>
            <a:r>
              <a:rPr lang="en-US" sz="2400" dirty="0" smtClean="0"/>
              <a:t>reen Energy, Health Care.</a:t>
            </a:r>
            <a:endParaRPr lang="en-US" sz="2400" dirty="0"/>
          </a:p>
        </p:txBody>
      </p:sp>
    </p:spTree>
    <p:extLst>
      <p:ext uri="{BB962C8B-B14F-4D97-AF65-F5344CB8AC3E}">
        <p14:creationId xmlns:p14="http://schemas.microsoft.com/office/powerpoint/2010/main" val="2276199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AIDA’s </a:t>
            </a:r>
            <a:r>
              <a:rPr lang="en-US" dirty="0"/>
              <a:t>Mission</a:t>
            </a:r>
          </a:p>
        </p:txBody>
      </p:sp>
      <p:pic>
        <p:nvPicPr>
          <p:cNvPr id="4" name="Picture 3"/>
          <p:cNvPicPr>
            <a:picLocks noChangeAspect="1"/>
          </p:cNvPicPr>
          <p:nvPr/>
        </p:nvPicPr>
        <p:blipFill>
          <a:blip r:embed="rId2"/>
          <a:stretch>
            <a:fillRect/>
          </a:stretch>
        </p:blipFill>
        <p:spPr>
          <a:xfrm>
            <a:off x="1073833" y="1371600"/>
            <a:ext cx="6012767" cy="4483100"/>
          </a:xfrm>
          <a:prstGeom prst="rect">
            <a:avLst/>
          </a:prstGeom>
        </p:spPr>
      </p:pic>
      <p:sp>
        <p:nvSpPr>
          <p:cNvPr id="5" name="TextBox 4"/>
          <p:cNvSpPr txBox="1"/>
          <p:nvPr/>
        </p:nvSpPr>
        <p:spPr>
          <a:xfrm>
            <a:off x="6781800" y="2362200"/>
            <a:ext cx="2057400" cy="2031325"/>
          </a:xfrm>
          <a:prstGeom prst="rect">
            <a:avLst/>
          </a:prstGeom>
          <a:noFill/>
        </p:spPr>
        <p:txBody>
          <a:bodyPr wrap="square" rtlCol="0">
            <a:spAutoFit/>
          </a:bodyPr>
          <a:lstStyle/>
          <a:p>
            <a:r>
              <a:rPr lang="en-US" b="1" dirty="0" smtClean="0"/>
              <a:t>Initial foci:</a:t>
            </a:r>
          </a:p>
          <a:p>
            <a:pPr marL="285750" indent="-285750">
              <a:buFont typeface="Arial"/>
              <a:buChar char="•"/>
            </a:pPr>
            <a:r>
              <a:rPr lang="en-US" dirty="0" smtClean="0"/>
              <a:t>Agriculture</a:t>
            </a:r>
          </a:p>
          <a:p>
            <a:pPr marL="285750" indent="-285750">
              <a:buFont typeface="Arial"/>
              <a:buChar char="•"/>
            </a:pPr>
            <a:r>
              <a:rPr lang="en-US" dirty="0" err="1" smtClean="0"/>
              <a:t>Agri</a:t>
            </a:r>
            <a:r>
              <a:rPr lang="en-US" dirty="0" smtClean="0"/>
              <a:t>-Food</a:t>
            </a:r>
          </a:p>
          <a:p>
            <a:pPr marL="285750" indent="-285750">
              <a:buFont typeface="Arial"/>
              <a:buChar char="•"/>
            </a:pPr>
            <a:r>
              <a:rPr lang="en-US" dirty="0" smtClean="0"/>
              <a:t>Environment</a:t>
            </a:r>
            <a:endParaRPr lang="en-US" dirty="0"/>
          </a:p>
          <a:p>
            <a:pPr marL="285750" indent="-285750">
              <a:buFont typeface="Arial"/>
              <a:buChar char="•"/>
            </a:pPr>
            <a:r>
              <a:rPr lang="en-US" dirty="0"/>
              <a:t>G</a:t>
            </a:r>
            <a:r>
              <a:rPr lang="en-US" dirty="0" smtClean="0"/>
              <a:t>reen energy</a:t>
            </a:r>
          </a:p>
          <a:p>
            <a:pPr marL="285750" indent="-285750">
              <a:buFont typeface="Arial"/>
              <a:buChar char="•"/>
            </a:pPr>
            <a:r>
              <a:rPr lang="en-US" dirty="0" smtClean="0"/>
              <a:t>Health care</a:t>
            </a:r>
            <a:endParaRPr lang="en-US" dirty="0"/>
          </a:p>
          <a:p>
            <a:endParaRPr lang="en-US" dirty="0"/>
          </a:p>
        </p:txBody>
      </p:sp>
    </p:spTree>
    <p:extLst>
      <p:ext uri="{BB962C8B-B14F-4D97-AF65-F5344CB8AC3E}">
        <p14:creationId xmlns:p14="http://schemas.microsoft.com/office/powerpoint/2010/main" val="655224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AIDA Objectives</a:t>
            </a:r>
            <a:endParaRPr lang="en-US" dirty="0"/>
          </a:p>
        </p:txBody>
      </p:sp>
      <p:sp>
        <p:nvSpPr>
          <p:cNvPr id="3" name="Content Placeholder 2"/>
          <p:cNvSpPr>
            <a:spLocks noGrp="1"/>
          </p:cNvSpPr>
          <p:nvPr>
            <p:ph idx="1"/>
          </p:nvPr>
        </p:nvSpPr>
        <p:spPr>
          <a:xfrm>
            <a:off x="457200" y="1219200"/>
            <a:ext cx="8229600" cy="4525963"/>
          </a:xfrm>
        </p:spPr>
        <p:txBody>
          <a:bodyPr/>
          <a:lstStyle/>
          <a:p>
            <a:r>
              <a:rPr lang="en-US" sz="1700" b="1" dirty="0" smtClean="0"/>
              <a:t>Promotion </a:t>
            </a:r>
            <a:r>
              <a:rPr lang="en-US" sz="1700" b="1" dirty="0"/>
              <a:t>and Outreach: </a:t>
            </a:r>
            <a:r>
              <a:rPr lang="en-US" sz="1700" dirty="0"/>
              <a:t>To provide visibility for data analytics initiatives undertaken by members and communicate relevant events to industry, government and the public.  To make the institute relevant to rural business and industry.  To foster sharing of knowledge and use of data analytics through vehicles such as web inventories of member competencies and resources.</a:t>
            </a:r>
          </a:p>
          <a:p>
            <a:r>
              <a:rPr lang="en-US" sz="1700" b="1" dirty="0"/>
              <a:t>Research:</a:t>
            </a:r>
            <a:r>
              <a:rPr lang="en-US" sz="1700" dirty="0"/>
              <a:t>  To encourage, facilitate and leverage fundamental and interdisciplinary research and to attract high quality visiting scholars.  To work with members to provide shared technical infrastructure for research and development where possible.</a:t>
            </a:r>
          </a:p>
          <a:p>
            <a:r>
              <a:rPr lang="en-US" sz="1700" b="1" dirty="0"/>
              <a:t>Education: </a:t>
            </a:r>
            <a:r>
              <a:rPr lang="en-US" sz="1700" dirty="0"/>
              <a:t>To facilitate the development and delivery of educational programs such as short courses, training workshops, and seminars that are focused on the needs of members.</a:t>
            </a:r>
          </a:p>
          <a:p>
            <a:r>
              <a:rPr lang="en-US" sz="1700" b="1" dirty="0"/>
              <a:t>Application and Commercialization</a:t>
            </a:r>
            <a:r>
              <a:rPr lang="en-US" sz="1700" dirty="0"/>
              <a:t>: To foster the development of innovative applications for use in academia, industry and government.  To establish Nova Scotia as a leader in the application of data analytics to rural problems. To stimulate technology transfer, commercialization and the development of new startups.</a:t>
            </a:r>
          </a:p>
        </p:txBody>
      </p:sp>
    </p:spTree>
    <p:extLst>
      <p:ext uri="{BB962C8B-B14F-4D97-AF65-F5344CB8AC3E}">
        <p14:creationId xmlns:p14="http://schemas.microsoft.com/office/powerpoint/2010/main" val="41165372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181600" y="1066800"/>
            <a:ext cx="3741443" cy="1400533"/>
          </a:xfrm>
          <a:prstGeom prst="rect">
            <a:avLst/>
          </a:prstGeom>
        </p:spPr>
      </p:pic>
      <p:sp>
        <p:nvSpPr>
          <p:cNvPr id="2" name="Title 1"/>
          <p:cNvSpPr>
            <a:spLocks noGrp="1"/>
          </p:cNvSpPr>
          <p:nvPr>
            <p:ph type="title"/>
          </p:nvPr>
        </p:nvSpPr>
        <p:spPr/>
        <p:txBody>
          <a:bodyPr/>
          <a:lstStyle/>
          <a:p>
            <a:r>
              <a:rPr lang="en-US" dirty="0" smtClean="0"/>
              <a:t>Purpose of Seminar</a:t>
            </a:r>
            <a:endParaRPr lang="en-US" dirty="0"/>
          </a:p>
        </p:txBody>
      </p:sp>
      <p:sp>
        <p:nvSpPr>
          <p:cNvPr id="3" name="Content Placeholder 2"/>
          <p:cNvSpPr>
            <a:spLocks noGrp="1"/>
          </p:cNvSpPr>
          <p:nvPr>
            <p:ph idx="1"/>
          </p:nvPr>
        </p:nvSpPr>
        <p:spPr>
          <a:xfrm>
            <a:off x="457200" y="1600200"/>
            <a:ext cx="7772400" cy="4525963"/>
          </a:xfrm>
        </p:spPr>
        <p:txBody>
          <a:bodyPr/>
          <a:lstStyle/>
          <a:p>
            <a:r>
              <a:rPr lang="en-US" sz="2800" dirty="0" smtClean="0"/>
              <a:t>Highlight:</a:t>
            </a:r>
          </a:p>
          <a:p>
            <a:pPr lvl="1"/>
            <a:r>
              <a:rPr lang="en-US" sz="2400" dirty="0" smtClean="0"/>
              <a:t>Current state of UAV technology</a:t>
            </a:r>
          </a:p>
          <a:p>
            <a:pPr lvl="1"/>
            <a:r>
              <a:rPr lang="en-US" sz="2400" dirty="0" smtClean="0"/>
              <a:t>Current application areas and future possibilities</a:t>
            </a:r>
          </a:p>
          <a:p>
            <a:pPr lvl="1"/>
            <a:r>
              <a:rPr lang="en-US" sz="2400" dirty="0" smtClean="0"/>
              <a:t>Open problems for researchers and practitioners</a:t>
            </a:r>
          </a:p>
          <a:p>
            <a:r>
              <a:rPr lang="en-US" sz="2800" dirty="0"/>
              <a:t>Identify the value and importance of developing UAV technology and expertise in Atlantic Canada</a:t>
            </a:r>
          </a:p>
          <a:p>
            <a:r>
              <a:rPr lang="en-US" sz="2800" dirty="0" smtClean="0"/>
              <a:t>Encourage interest in the application of this technology</a:t>
            </a:r>
          </a:p>
          <a:p>
            <a:pPr marL="0" indent="0">
              <a:buNone/>
            </a:pPr>
            <a:endParaRPr lang="en-US" sz="2800" dirty="0" smtClean="0"/>
          </a:p>
        </p:txBody>
      </p:sp>
    </p:spTree>
    <p:extLst>
      <p:ext uri="{BB962C8B-B14F-4D97-AF65-F5344CB8AC3E}">
        <p14:creationId xmlns:p14="http://schemas.microsoft.com/office/powerpoint/2010/main" val="3474951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457200" y="0"/>
            <a:ext cx="8229600" cy="1143000"/>
          </a:xfrm>
        </p:spPr>
        <p:txBody>
          <a:bodyPr/>
          <a:lstStyle/>
          <a:p>
            <a:r>
              <a:rPr lang="en-US" dirty="0" smtClean="0"/>
              <a:t>Schedule</a:t>
            </a:r>
          </a:p>
        </p:txBody>
      </p:sp>
      <p:sp>
        <p:nvSpPr>
          <p:cNvPr id="17410" name="Rectangle 3"/>
          <p:cNvSpPr>
            <a:spLocks noGrp="1" noChangeArrowheads="1"/>
          </p:cNvSpPr>
          <p:nvPr>
            <p:ph type="body" idx="1"/>
          </p:nvPr>
        </p:nvSpPr>
        <p:spPr>
          <a:xfrm>
            <a:off x="1219200" y="1157844"/>
            <a:ext cx="7467600" cy="4525963"/>
          </a:xfrm>
        </p:spPr>
        <p:txBody>
          <a:bodyPr/>
          <a:lstStyle/>
          <a:p>
            <a:pPr marL="0" indent="0">
              <a:spcBef>
                <a:spcPts val="0"/>
              </a:spcBef>
              <a:spcAft>
                <a:spcPts val="0"/>
              </a:spcAft>
              <a:buNone/>
            </a:pPr>
            <a:r>
              <a:rPr lang="en-CA" sz="1600" dirty="0" smtClean="0"/>
              <a:t>12:00 Lunch/Networking </a:t>
            </a:r>
            <a:endParaRPr lang="en-CA" sz="1600" dirty="0"/>
          </a:p>
          <a:p>
            <a:pPr marL="0" indent="0">
              <a:spcBef>
                <a:spcPts val="0"/>
              </a:spcBef>
              <a:spcAft>
                <a:spcPts val="0"/>
              </a:spcAft>
              <a:buNone/>
            </a:pPr>
            <a:r>
              <a:rPr lang="en-CA" sz="1600" dirty="0" smtClean="0"/>
              <a:t>12:30 Take </a:t>
            </a:r>
            <a:r>
              <a:rPr lang="en-CA" sz="1600" dirty="0"/>
              <a:t>Off - </a:t>
            </a:r>
            <a:r>
              <a:rPr lang="en-CA" sz="1600" dirty="0" smtClean="0"/>
              <a:t>Welcome/Introduction</a:t>
            </a:r>
          </a:p>
          <a:p>
            <a:pPr marL="0" indent="0">
              <a:spcBef>
                <a:spcPts val="0"/>
              </a:spcBef>
              <a:spcAft>
                <a:spcPts val="0"/>
              </a:spcAft>
              <a:buNone/>
            </a:pPr>
            <a:endParaRPr lang="en-CA" sz="1600" dirty="0"/>
          </a:p>
          <a:p>
            <a:pPr marL="0" indent="0">
              <a:spcBef>
                <a:spcPts val="0"/>
              </a:spcBef>
              <a:spcAft>
                <a:spcPts val="0"/>
              </a:spcAft>
              <a:buNone/>
            </a:pPr>
            <a:r>
              <a:rPr lang="en-CA" sz="1600" b="1" dirty="0">
                <a:solidFill>
                  <a:srgbClr val="0070C0"/>
                </a:solidFill>
              </a:rPr>
              <a:t>Climb and Level Out:  </a:t>
            </a:r>
            <a:r>
              <a:rPr lang="en-CA" sz="1600" b="1" i="1" dirty="0"/>
              <a:t>Keynote Speaker </a:t>
            </a:r>
          </a:p>
          <a:p>
            <a:pPr marL="1268413" indent="-1725613" defTabSz="674688">
              <a:spcBef>
                <a:spcPts val="0"/>
              </a:spcBef>
              <a:spcAft>
                <a:spcPts val="0"/>
              </a:spcAft>
              <a:buNone/>
            </a:pPr>
            <a:r>
              <a:rPr lang="en-CA" sz="1600" dirty="0" smtClean="0"/>
              <a:t>12:45 </a:t>
            </a:r>
            <a:r>
              <a:rPr lang="en-CA" sz="1600" b="1" dirty="0" smtClean="0"/>
              <a:t>Stewart </a:t>
            </a:r>
            <a:r>
              <a:rPr lang="en-CA" sz="1600" b="1" dirty="0"/>
              <a:t>Baillie </a:t>
            </a:r>
            <a:r>
              <a:rPr lang="en-CA" sz="1600" dirty="0"/>
              <a:t>– Drones: A nearly 100 year </a:t>
            </a:r>
            <a:r>
              <a:rPr lang="en-CA" sz="1600" dirty="0" smtClean="0"/>
              <a:t>Technology Revolution</a:t>
            </a:r>
          </a:p>
          <a:p>
            <a:pPr marL="1268413" indent="-1725613" defTabSz="674688">
              <a:spcBef>
                <a:spcPts val="0"/>
              </a:spcBef>
              <a:spcAft>
                <a:spcPts val="0"/>
              </a:spcAft>
              <a:buNone/>
            </a:pPr>
            <a:endParaRPr lang="en-CA" sz="1600" dirty="0"/>
          </a:p>
          <a:p>
            <a:pPr marL="0" indent="0">
              <a:spcBef>
                <a:spcPts val="0"/>
              </a:spcBef>
              <a:spcAft>
                <a:spcPts val="0"/>
              </a:spcAft>
              <a:buNone/>
            </a:pPr>
            <a:r>
              <a:rPr lang="en-CA" sz="1600" dirty="0" smtClean="0">
                <a:solidFill>
                  <a:srgbClr val="4D4D4D"/>
                </a:solidFill>
              </a:rPr>
              <a:t>1:45  </a:t>
            </a:r>
            <a:r>
              <a:rPr lang="en-CA" sz="1600" i="1" dirty="0" smtClean="0">
                <a:solidFill>
                  <a:srgbClr val="4D4D4D"/>
                </a:solidFill>
              </a:rPr>
              <a:t>Refreshments/Networking</a:t>
            </a:r>
            <a:endParaRPr lang="en-CA" sz="1600" i="1" dirty="0">
              <a:solidFill>
                <a:srgbClr val="4D4D4D"/>
              </a:solidFill>
            </a:endParaRPr>
          </a:p>
          <a:p>
            <a:pPr marL="0" indent="0">
              <a:spcBef>
                <a:spcPts val="0"/>
              </a:spcBef>
              <a:spcAft>
                <a:spcPts val="0"/>
              </a:spcAft>
              <a:buNone/>
            </a:pPr>
            <a:endParaRPr lang="en-CA" sz="1600" b="1" dirty="0" smtClean="0">
              <a:solidFill>
                <a:srgbClr val="0070C0"/>
              </a:solidFill>
            </a:endParaRPr>
          </a:p>
          <a:p>
            <a:pPr marL="0" indent="0">
              <a:spcBef>
                <a:spcPts val="0"/>
              </a:spcBef>
              <a:spcAft>
                <a:spcPts val="0"/>
              </a:spcAft>
              <a:buNone/>
            </a:pPr>
            <a:r>
              <a:rPr lang="en-CA" sz="1600" b="1" dirty="0" smtClean="0">
                <a:solidFill>
                  <a:srgbClr val="0070C0"/>
                </a:solidFill>
              </a:rPr>
              <a:t>Dive </a:t>
            </a:r>
            <a:r>
              <a:rPr lang="en-CA" sz="1600" b="1" dirty="0">
                <a:solidFill>
                  <a:srgbClr val="0070C0"/>
                </a:solidFill>
              </a:rPr>
              <a:t>Down: </a:t>
            </a:r>
            <a:r>
              <a:rPr lang="en-CA" sz="1600" b="1" i="1" dirty="0"/>
              <a:t>Short Talks</a:t>
            </a:r>
            <a:endParaRPr lang="en-CA" sz="1600" dirty="0"/>
          </a:p>
          <a:p>
            <a:pPr marL="1268413" indent="-1725613" defTabSz="628650">
              <a:spcBef>
                <a:spcPts val="0"/>
              </a:spcBef>
              <a:spcAft>
                <a:spcPts val="0"/>
              </a:spcAft>
              <a:buNone/>
            </a:pPr>
            <a:r>
              <a:rPr lang="en-CA" sz="1600" dirty="0" smtClean="0"/>
              <a:t>2:15  </a:t>
            </a:r>
            <a:r>
              <a:rPr lang="en-CA" sz="1600" b="1" dirty="0" smtClean="0"/>
              <a:t>Patrick </a:t>
            </a:r>
            <a:r>
              <a:rPr lang="en-CA" sz="1600" b="1" dirty="0"/>
              <a:t>Edwards-Daugherty </a:t>
            </a:r>
            <a:r>
              <a:rPr lang="en-CA" sz="1600" b="1" dirty="0" smtClean="0"/>
              <a:t>- Pleiades</a:t>
            </a:r>
            <a:endParaRPr lang="en-CA" sz="1600" dirty="0"/>
          </a:p>
          <a:p>
            <a:pPr marL="0" indent="0" defTabSz="628650">
              <a:spcBef>
                <a:spcPts val="0"/>
              </a:spcBef>
              <a:spcAft>
                <a:spcPts val="0"/>
              </a:spcAft>
              <a:buNone/>
            </a:pPr>
            <a:r>
              <a:rPr lang="en-CA" sz="1600" dirty="0"/>
              <a:t>2:25 </a:t>
            </a:r>
            <a:r>
              <a:rPr lang="en-CA" sz="1600" dirty="0" smtClean="0"/>
              <a:t> </a:t>
            </a:r>
            <a:r>
              <a:rPr lang="en-CA" sz="1600" b="1" dirty="0" smtClean="0"/>
              <a:t>Richard </a:t>
            </a:r>
            <a:r>
              <a:rPr lang="en-CA" sz="1600" b="1" dirty="0"/>
              <a:t>van </a:t>
            </a:r>
            <a:r>
              <a:rPr lang="en-CA" sz="1600" b="1" dirty="0" smtClean="0"/>
              <a:t>der Put – </a:t>
            </a:r>
            <a:r>
              <a:rPr lang="en-CA" sz="1600" b="1" dirty="0" err="1" smtClean="0"/>
              <a:t>Skysquirrel</a:t>
            </a:r>
            <a:endParaRPr lang="en-CA" sz="1600" dirty="0"/>
          </a:p>
          <a:p>
            <a:pPr marL="0" indent="0">
              <a:spcBef>
                <a:spcPts val="0"/>
              </a:spcBef>
              <a:spcAft>
                <a:spcPts val="0"/>
              </a:spcAft>
              <a:buNone/>
              <a:tabLst>
                <a:tab pos="1257300" algn="l"/>
              </a:tabLst>
            </a:pPr>
            <a:r>
              <a:rPr lang="en-CA" sz="1600" dirty="0"/>
              <a:t>2:35 </a:t>
            </a:r>
            <a:r>
              <a:rPr lang="en-CA" sz="1600" dirty="0" smtClean="0"/>
              <a:t> </a:t>
            </a:r>
            <a:r>
              <a:rPr lang="en-CA" sz="1600" b="1" dirty="0" smtClean="0"/>
              <a:t>John Frost - </a:t>
            </a:r>
            <a:r>
              <a:rPr lang="en-CA" sz="1600" b="1" dirty="0" err="1" smtClean="0"/>
              <a:t>Aerhyve</a:t>
            </a:r>
            <a:endParaRPr lang="en-CA" sz="1600" dirty="0"/>
          </a:p>
          <a:p>
            <a:pPr marL="1257300" indent="-1257300" defTabSz="1257300">
              <a:spcBef>
                <a:spcPts val="0"/>
              </a:spcBef>
              <a:spcAft>
                <a:spcPts val="0"/>
              </a:spcAft>
              <a:buNone/>
            </a:pPr>
            <a:r>
              <a:rPr lang="en-CA" sz="1600" dirty="0"/>
              <a:t>2:55 </a:t>
            </a:r>
            <a:r>
              <a:rPr lang="en-CA" sz="1600" dirty="0" smtClean="0"/>
              <a:t> </a:t>
            </a:r>
            <a:r>
              <a:rPr lang="en-CA" sz="1600" b="1" dirty="0" smtClean="0"/>
              <a:t>David </a:t>
            </a:r>
            <a:r>
              <a:rPr lang="en-CA" sz="1600" b="1" dirty="0"/>
              <a:t>Fraser </a:t>
            </a:r>
            <a:r>
              <a:rPr lang="en-CA" sz="1600" b="1" dirty="0" smtClean="0"/>
              <a:t>– </a:t>
            </a:r>
            <a:r>
              <a:rPr lang="en-CA" sz="1600" b="1" dirty="0" err="1" smtClean="0"/>
              <a:t>McInnes</a:t>
            </a:r>
            <a:r>
              <a:rPr lang="en-CA" sz="1600" b="1" dirty="0" smtClean="0"/>
              <a:t> Copper - </a:t>
            </a:r>
            <a:r>
              <a:rPr lang="en-CA" sz="1600" dirty="0" smtClean="0"/>
              <a:t>UAVs </a:t>
            </a:r>
            <a:r>
              <a:rPr lang="en-CA" sz="1600" dirty="0"/>
              <a:t>and </a:t>
            </a:r>
            <a:r>
              <a:rPr lang="en-CA" sz="1600" dirty="0" smtClean="0"/>
              <a:t>Privacy</a:t>
            </a:r>
          </a:p>
          <a:p>
            <a:pPr marL="1257300" indent="-1257300" defTabSz="1257300">
              <a:spcBef>
                <a:spcPts val="0"/>
              </a:spcBef>
              <a:spcAft>
                <a:spcPts val="0"/>
              </a:spcAft>
              <a:buNone/>
            </a:pPr>
            <a:endParaRPr lang="en-US" sz="1600" dirty="0">
              <a:solidFill>
                <a:srgbClr val="4D4D4D"/>
              </a:solidFill>
            </a:endParaRPr>
          </a:p>
          <a:p>
            <a:pPr marL="1165225" indent="-1165225">
              <a:spcBef>
                <a:spcPts val="0"/>
              </a:spcBef>
              <a:spcAft>
                <a:spcPts val="0"/>
              </a:spcAft>
              <a:buNone/>
            </a:pPr>
            <a:r>
              <a:rPr lang="en-CA" sz="1600" dirty="0">
                <a:solidFill>
                  <a:srgbClr val="4D4D4D"/>
                </a:solidFill>
              </a:rPr>
              <a:t>3:15 </a:t>
            </a:r>
            <a:r>
              <a:rPr lang="en-CA" sz="1600" i="1" dirty="0" smtClean="0">
                <a:solidFill>
                  <a:srgbClr val="4D4D4D"/>
                </a:solidFill>
              </a:rPr>
              <a:t>Refreshments/Networking</a:t>
            </a:r>
            <a:endParaRPr lang="en-CA" sz="1600" i="1" dirty="0">
              <a:solidFill>
                <a:srgbClr val="4D4D4D"/>
              </a:solidFill>
            </a:endParaRPr>
          </a:p>
          <a:p>
            <a:pPr marL="0" indent="0">
              <a:spcBef>
                <a:spcPts val="0"/>
              </a:spcBef>
              <a:spcAft>
                <a:spcPts val="0"/>
              </a:spcAft>
              <a:buNone/>
            </a:pPr>
            <a:endParaRPr lang="en-CA" sz="1600" b="1" dirty="0" smtClean="0">
              <a:solidFill>
                <a:srgbClr val="0070C0"/>
              </a:solidFill>
            </a:endParaRPr>
          </a:p>
          <a:p>
            <a:pPr marL="0" indent="0">
              <a:spcBef>
                <a:spcPts val="0"/>
              </a:spcBef>
              <a:spcAft>
                <a:spcPts val="0"/>
              </a:spcAft>
              <a:buNone/>
            </a:pPr>
            <a:r>
              <a:rPr lang="en-CA" sz="1600" b="1" dirty="0" smtClean="0">
                <a:solidFill>
                  <a:srgbClr val="0070C0"/>
                </a:solidFill>
              </a:rPr>
              <a:t>Approach </a:t>
            </a:r>
            <a:r>
              <a:rPr lang="en-CA" sz="1600" b="1" dirty="0">
                <a:solidFill>
                  <a:srgbClr val="0070C0"/>
                </a:solidFill>
              </a:rPr>
              <a:t>&amp; Landing: </a:t>
            </a:r>
            <a:r>
              <a:rPr lang="en-CA" sz="1600" b="1" i="1" dirty="0"/>
              <a:t>Group Think and Share</a:t>
            </a:r>
          </a:p>
          <a:p>
            <a:pPr marL="0" indent="0">
              <a:spcBef>
                <a:spcPts val="0"/>
              </a:spcBef>
              <a:spcAft>
                <a:spcPts val="0"/>
              </a:spcAft>
              <a:buNone/>
            </a:pPr>
            <a:r>
              <a:rPr lang="en-CA" sz="1600" dirty="0"/>
              <a:t>3:30 </a:t>
            </a:r>
            <a:r>
              <a:rPr lang="en-CA" sz="1600" dirty="0" smtClean="0"/>
              <a:t>Group Discussion and Reporting</a:t>
            </a:r>
          </a:p>
          <a:p>
            <a:pPr marL="0" indent="0">
              <a:spcBef>
                <a:spcPts val="0"/>
              </a:spcBef>
              <a:spcAft>
                <a:spcPts val="0"/>
              </a:spcAft>
              <a:buNone/>
            </a:pPr>
            <a:r>
              <a:rPr lang="en-CA" sz="1600" dirty="0" smtClean="0"/>
              <a:t>4:30 Farewell</a:t>
            </a:r>
            <a:endParaRPr lang="en-CA" sz="1600" dirty="0"/>
          </a:p>
        </p:txBody>
      </p:sp>
      <p:pic>
        <p:nvPicPr>
          <p:cNvPr id="4" name="Picture 3"/>
          <p:cNvPicPr>
            <a:picLocks noChangeAspect="1"/>
          </p:cNvPicPr>
          <p:nvPr/>
        </p:nvPicPr>
        <p:blipFill>
          <a:blip r:embed="rId3"/>
          <a:stretch>
            <a:fillRect/>
          </a:stretch>
        </p:blipFill>
        <p:spPr>
          <a:xfrm>
            <a:off x="5855334" y="2514600"/>
            <a:ext cx="3015574" cy="1524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Climb and Level Out</a:t>
            </a:r>
            <a:br>
              <a:rPr lang="en-CA" dirty="0" smtClean="0"/>
            </a:br>
            <a:r>
              <a:rPr lang="en-CA" sz="2400" dirty="0" smtClean="0"/>
              <a:t>Key Note Address</a:t>
            </a:r>
            <a:r>
              <a:rPr lang="en-CA" sz="5400" dirty="0"/>
              <a:t/>
            </a:r>
            <a:br>
              <a:rPr lang="en-CA" sz="5400" dirty="0"/>
            </a:br>
            <a:endParaRPr lang="en-CA" dirty="0"/>
          </a:p>
        </p:txBody>
      </p:sp>
      <p:pic>
        <p:nvPicPr>
          <p:cNvPr id="5" name="Picture 4"/>
          <p:cNvPicPr>
            <a:picLocks noChangeAspect="1"/>
          </p:cNvPicPr>
          <p:nvPr/>
        </p:nvPicPr>
        <p:blipFill>
          <a:blip r:embed="rId2"/>
          <a:stretch>
            <a:fillRect/>
          </a:stretch>
        </p:blipFill>
        <p:spPr>
          <a:xfrm>
            <a:off x="5410200" y="457200"/>
            <a:ext cx="2590800" cy="3739430"/>
          </a:xfrm>
          <a:prstGeom prst="rect">
            <a:avLst/>
          </a:prstGeom>
        </p:spPr>
      </p:pic>
      <p:pic>
        <p:nvPicPr>
          <p:cNvPr id="7" name="Picture 6"/>
          <p:cNvPicPr>
            <a:picLocks noChangeAspect="1"/>
          </p:cNvPicPr>
          <p:nvPr/>
        </p:nvPicPr>
        <p:blipFill>
          <a:blip r:embed="rId3"/>
          <a:stretch>
            <a:fillRect/>
          </a:stretch>
        </p:blipFill>
        <p:spPr>
          <a:xfrm>
            <a:off x="1371600" y="2326915"/>
            <a:ext cx="3048000" cy="1247913"/>
          </a:xfrm>
          <a:prstGeom prst="rect">
            <a:avLst/>
          </a:prstGeom>
        </p:spPr>
      </p:pic>
    </p:spTree>
    <p:extLst>
      <p:ext uri="{BB962C8B-B14F-4D97-AF65-F5344CB8AC3E}">
        <p14:creationId xmlns:p14="http://schemas.microsoft.com/office/powerpoint/2010/main" val="2941665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777777"/>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777777"/>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8199</TotalTime>
  <Words>691</Words>
  <Application>Microsoft Macintosh PowerPoint</Application>
  <PresentationFormat>On-screen Show (4:3)</PresentationFormat>
  <Paragraphs>133</Paragraphs>
  <Slides>22</Slides>
  <Notes>9</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Tahoma</vt:lpstr>
      <vt:lpstr>Wingdings</vt:lpstr>
      <vt:lpstr>Arial</vt:lpstr>
      <vt:lpstr>Default Design</vt:lpstr>
      <vt:lpstr> The Sky’s the Limit UAV Drones and their Applications</vt:lpstr>
      <vt:lpstr>Welcome &amp; Introduction</vt:lpstr>
      <vt:lpstr>W5 on AIDA</vt:lpstr>
      <vt:lpstr>Why: AIDA’s Mission</vt:lpstr>
      <vt:lpstr>AIDA’s Mission</vt:lpstr>
      <vt:lpstr>AIDA Objectives</vt:lpstr>
      <vt:lpstr>Purpose of Seminar</vt:lpstr>
      <vt:lpstr>Schedule</vt:lpstr>
      <vt:lpstr>Climb and Level Out Key Note Address </vt:lpstr>
      <vt:lpstr>Keynote Speaker</vt:lpstr>
      <vt:lpstr>Coffee &amp; Connections</vt:lpstr>
      <vt:lpstr>Dive Down Short Talks</vt:lpstr>
      <vt:lpstr>Patrick Edwards-Daughtery</vt:lpstr>
      <vt:lpstr>Richard van der Put</vt:lpstr>
      <vt:lpstr>John Frost</vt:lpstr>
      <vt:lpstr>David Fraser</vt:lpstr>
      <vt:lpstr>Coffee &amp; Connections</vt:lpstr>
      <vt:lpstr>Approach and Landing Group THINK &amp; SHARE</vt:lpstr>
      <vt:lpstr>Group Think &amp; Share</vt:lpstr>
      <vt:lpstr>Summary and Close</vt:lpstr>
      <vt:lpstr>Exchange Contact Info</vt:lpstr>
      <vt:lpstr>Extra Images</vt:lpstr>
    </vt:vector>
  </TitlesOfParts>
  <Company>Acadia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slongley</dc:creator>
  <cp:lastModifiedBy>Daniel Silver</cp:lastModifiedBy>
  <cp:revision>170</cp:revision>
  <cp:lastPrinted>2014-03-29T04:14:50Z</cp:lastPrinted>
  <dcterms:created xsi:type="dcterms:W3CDTF">2012-06-08T12:24:08Z</dcterms:created>
  <dcterms:modified xsi:type="dcterms:W3CDTF">2015-11-26T20:44:20Z</dcterms:modified>
</cp:coreProperties>
</file>